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647" r:id="rId2"/>
    <p:sldId id="582" r:id="rId3"/>
    <p:sldId id="583" r:id="rId4"/>
    <p:sldId id="659" r:id="rId5"/>
    <p:sldId id="648" r:id="rId6"/>
    <p:sldId id="580" r:id="rId7"/>
    <p:sldId id="649" r:id="rId8"/>
    <p:sldId id="650" r:id="rId9"/>
    <p:sldId id="679" r:id="rId10"/>
    <p:sldId id="671" r:id="rId11"/>
    <p:sldId id="673" r:id="rId12"/>
    <p:sldId id="674" r:id="rId13"/>
    <p:sldId id="658" r:id="rId14"/>
    <p:sldId id="726" r:id="rId15"/>
    <p:sldId id="677" r:id="rId16"/>
    <p:sldId id="678" r:id="rId17"/>
    <p:sldId id="683" r:id="rId18"/>
    <p:sldId id="681" r:id="rId19"/>
    <p:sldId id="680" r:id="rId20"/>
    <p:sldId id="684" r:id="rId21"/>
    <p:sldId id="685" r:id="rId22"/>
    <p:sldId id="686" r:id="rId23"/>
    <p:sldId id="720" r:id="rId24"/>
    <p:sldId id="651" r:id="rId25"/>
    <p:sldId id="700" r:id="rId26"/>
    <p:sldId id="597" r:id="rId27"/>
    <p:sldId id="598" r:id="rId28"/>
    <p:sldId id="701" r:id="rId29"/>
    <p:sldId id="722" r:id="rId30"/>
    <p:sldId id="603" r:id="rId31"/>
    <p:sldId id="604" r:id="rId32"/>
    <p:sldId id="605" r:id="rId33"/>
    <p:sldId id="606" r:id="rId34"/>
    <p:sldId id="607" r:id="rId35"/>
    <p:sldId id="608" r:id="rId36"/>
    <p:sldId id="609" r:id="rId37"/>
    <p:sldId id="643" r:id="rId38"/>
    <p:sldId id="610" r:id="rId39"/>
    <p:sldId id="611" r:id="rId40"/>
    <p:sldId id="612" r:id="rId41"/>
    <p:sldId id="613" r:id="rId42"/>
    <p:sldId id="614" r:id="rId43"/>
    <p:sldId id="615" r:id="rId44"/>
    <p:sldId id="616" r:id="rId45"/>
    <p:sldId id="617" r:id="rId46"/>
    <p:sldId id="618" r:id="rId47"/>
    <p:sldId id="619" r:id="rId48"/>
    <p:sldId id="620" r:id="rId49"/>
    <p:sldId id="621" r:id="rId50"/>
    <p:sldId id="622" r:id="rId51"/>
    <p:sldId id="699" r:id="rId52"/>
    <p:sldId id="721" r:id="rId53"/>
    <p:sldId id="623" r:id="rId54"/>
    <p:sldId id="705" r:id="rId55"/>
    <p:sldId id="706" r:id="rId56"/>
    <p:sldId id="707" r:id="rId57"/>
    <p:sldId id="708" r:id="rId58"/>
    <p:sldId id="624" r:id="rId59"/>
    <p:sldId id="625" r:id="rId60"/>
    <p:sldId id="725" r:id="rId61"/>
    <p:sldId id="628" r:id="rId62"/>
    <p:sldId id="629" r:id="rId63"/>
    <p:sldId id="712" r:id="rId64"/>
    <p:sldId id="626" r:id="rId65"/>
    <p:sldId id="627" r:id="rId66"/>
    <p:sldId id="723" r:id="rId67"/>
    <p:sldId id="633" r:id="rId68"/>
    <p:sldId id="634" r:id="rId69"/>
    <p:sldId id="635" r:id="rId70"/>
    <p:sldId id="636" r:id="rId71"/>
    <p:sldId id="637" r:id="rId72"/>
    <p:sldId id="630" r:id="rId73"/>
    <p:sldId id="709" r:id="rId74"/>
    <p:sldId id="711" r:id="rId75"/>
    <p:sldId id="715" r:id="rId76"/>
    <p:sldId id="714" r:id="rId77"/>
    <p:sldId id="713" r:id="rId78"/>
    <p:sldId id="710" r:id="rId79"/>
    <p:sldId id="646" r:id="rId80"/>
    <p:sldId id="638" r:id="rId81"/>
    <p:sldId id="655" r:id="rId82"/>
    <p:sldId id="687" r:id="rId83"/>
    <p:sldId id="688" r:id="rId84"/>
    <p:sldId id="689" r:id="rId85"/>
    <p:sldId id="690" r:id="rId86"/>
    <p:sldId id="691" r:id="rId87"/>
    <p:sldId id="692" r:id="rId88"/>
    <p:sldId id="693" r:id="rId89"/>
    <p:sldId id="694" r:id="rId90"/>
    <p:sldId id="695" r:id="rId91"/>
    <p:sldId id="696" r:id="rId92"/>
    <p:sldId id="697" r:id="rId93"/>
    <p:sldId id="698" r:id="rId94"/>
    <p:sldId id="716" r:id="rId95"/>
    <p:sldId id="717" r:id="rId96"/>
    <p:sldId id="718" r:id="rId97"/>
    <p:sldId id="719" r:id="rId9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77516" autoAdjust="0"/>
  </p:normalViewPr>
  <p:slideViewPr>
    <p:cSldViewPr>
      <p:cViewPr varScale="1">
        <p:scale>
          <a:sx n="67" d="100"/>
          <a:sy n="67" d="100"/>
        </p:scale>
        <p:origin x="190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apetum_lucidum#cite_note-RFB2004Spiders-2" TargetMode="External"/><Relationship Id="rId13" Type="http://schemas.openxmlformats.org/officeDocument/2006/relationships/hyperlink" Target="https://en.wikipedia.org/wiki/Night_vision" TargetMode="External"/><Relationship Id="rId3" Type="http://schemas.openxmlformats.org/officeDocument/2006/relationships/hyperlink" Target="https://en.wikipedia.org/wiki/Help:IPA_for_English" TargetMode="External"/><Relationship Id="rId7" Type="http://schemas.openxmlformats.org/officeDocument/2006/relationships/hyperlink" Target="https://en.wikipedia.org/wiki/Vertebrate" TargetMode="External"/><Relationship Id="rId12" Type="http://schemas.openxmlformats.org/officeDocument/2006/relationships/hyperlink" Target="https://en.wikipedia.org/wiki/Photoreceptor_cell" TargetMode="External"/><Relationship Id="rId17" Type="http://schemas.openxmlformats.org/officeDocument/2006/relationships/hyperlink" Target="https://en.wikipedia.org/wiki/Deep_sea" TargetMode="External"/><Relationship Id="rId2" Type="http://schemas.openxmlformats.org/officeDocument/2006/relationships/slide" Target="../slides/slide33.xml"/><Relationship Id="rId16" Type="http://schemas.openxmlformats.org/officeDocument/2006/relationships/hyperlink" Target="https://en.wikipedia.org/wiki/Prey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Eye" TargetMode="External"/><Relationship Id="rId11" Type="http://schemas.openxmlformats.org/officeDocument/2006/relationships/hyperlink" Target="https://en.wikipedia.org/wiki/Light" TargetMode="External"/><Relationship Id="rId5" Type="http://schemas.openxmlformats.org/officeDocument/2006/relationships/hyperlink" Target="https://en.wikipedia.org/wiki/Tapetum_lucidum#cite_note-1" TargetMode="External"/><Relationship Id="rId15" Type="http://schemas.openxmlformats.org/officeDocument/2006/relationships/hyperlink" Target="https://en.wikipedia.org/wiki/Carnivore" TargetMode="External"/><Relationship Id="rId10" Type="http://schemas.openxmlformats.org/officeDocument/2006/relationships/hyperlink" Target="https://en.wikipedia.org/wiki/Reflection_(physics)" TargetMode="External"/><Relationship Id="rId4" Type="http://schemas.openxmlformats.org/officeDocument/2006/relationships/hyperlink" Target="https://en.wikipedia.org/wiki/Latin" TargetMode="External"/><Relationship Id="rId9" Type="http://schemas.openxmlformats.org/officeDocument/2006/relationships/hyperlink" Target="https://en.wikipedia.org/wiki/Retina" TargetMode="External"/><Relationship Id="rId14" Type="http://schemas.openxmlformats.org/officeDocument/2006/relationships/hyperlink" Target="https://en.wikipedia.org/wiki/Nocturnality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iscovermagazine.com/2012/jul-aug/06-humans-with-super-human-vision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  <a:r>
              <a:rPr lang="en-US" baseline="0" dirty="0"/>
              <a:t> to a class with some content!</a:t>
            </a:r>
          </a:p>
          <a:p>
            <a:r>
              <a:rPr lang="en-US" baseline="0" dirty="0"/>
              <a:t>Today we’re going to be discussing what an image is, and how light and color affect its 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28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pixel?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87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issues might cause this?</a:t>
            </a:r>
          </a:p>
          <a:p>
            <a:r>
              <a:rPr lang="en-US" dirty="0"/>
              <a:t>Difference</a:t>
            </a:r>
            <a:r>
              <a:rPr lang="en-US" baseline="0" dirty="0"/>
              <a:t> between geometric resolution and spatial resolution.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74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 valued function will get digital values – integer values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Quantization 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lossy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!!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After quantization, the original signal cannot be reconstructed anymore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This is in contrast to sampling, as a sampled but not quantized signal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reconstructed.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Simple quantization uses equally spaced levels with k intervals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44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Tapetum lucidum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AE7B687-15AC-45A4-BCEC-FF91BC75BEA0}" type="slidenum">
              <a:rPr lang="en-US" altLang="en-US" sz="1200">
                <a:solidFill>
                  <a:prstClr val="black"/>
                </a:solidFill>
              </a:rPr>
              <a:pPr/>
              <a:t>32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803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Animals with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Tapetum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Lucidum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also have RPE, just not in the same part of the eye.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effectLst/>
              </a:rPr>
              <a:t>The </a:t>
            </a:r>
            <a:r>
              <a:rPr lang="en-US" b="1" i="1" dirty="0" err="1">
                <a:effectLst/>
              </a:rPr>
              <a:t>tapetum</a:t>
            </a:r>
            <a:r>
              <a:rPr lang="en-US" b="1" i="1" dirty="0">
                <a:effectLst/>
              </a:rPr>
              <a:t> </a:t>
            </a:r>
            <a:r>
              <a:rPr lang="en-US" b="1" i="1" dirty="0" err="1">
                <a:effectLst/>
              </a:rPr>
              <a:t>lucidum</a:t>
            </a:r>
            <a:r>
              <a:rPr lang="en-US" dirty="0">
                <a:effectLst/>
              </a:rPr>
              <a:t> </a:t>
            </a:r>
            <a:r>
              <a:rPr lang="en-US" dirty="0">
                <a:effectLst/>
                <a:hlinkClick r:id="rId3" tooltip="Help:IPA for English"/>
              </a:rPr>
              <a:t>/</a:t>
            </a:r>
            <a:r>
              <a:rPr lang="en-US" dirty="0" err="1">
                <a:effectLst/>
                <a:hlinkClick r:id="rId3" tooltip="Help:IPA for English"/>
              </a:rPr>
              <a:t>təˈpiːtəm</a:t>
            </a:r>
            <a:r>
              <a:rPr lang="en-US" dirty="0">
                <a:effectLst/>
                <a:hlinkClick r:id="rId3" tooltip="Help:IPA for English"/>
              </a:rPr>
              <a:t>/</a:t>
            </a:r>
            <a:r>
              <a:rPr lang="en-US" dirty="0">
                <a:effectLst/>
              </a:rPr>
              <a:t> (</a:t>
            </a:r>
            <a:r>
              <a:rPr lang="en-US" dirty="0">
                <a:effectLst/>
                <a:hlinkClick r:id="rId4" tooltip="Latin"/>
              </a:rPr>
              <a:t>Latin</a:t>
            </a:r>
            <a:r>
              <a:rPr lang="en-US" dirty="0">
                <a:effectLst/>
              </a:rPr>
              <a:t>: "bright tapestry; coverlet", plural </a:t>
            </a:r>
            <a:r>
              <a:rPr lang="en-US" b="1" i="1" dirty="0" err="1">
                <a:effectLst/>
              </a:rPr>
              <a:t>tapeta</a:t>
            </a:r>
            <a:r>
              <a:rPr lang="en-US" b="1" i="1" dirty="0">
                <a:effectLst/>
              </a:rPr>
              <a:t> </a:t>
            </a:r>
            <a:r>
              <a:rPr lang="en-US" b="1" i="1" dirty="0" err="1">
                <a:effectLst/>
              </a:rPr>
              <a:t>lucida</a:t>
            </a:r>
            <a:r>
              <a:rPr lang="en-US" dirty="0">
                <a:effectLst/>
              </a:rPr>
              <a:t>)</a:t>
            </a:r>
            <a:r>
              <a:rPr lang="en-US" baseline="30000" dirty="0">
                <a:effectLst/>
                <a:hlinkClick r:id="rId5"/>
              </a:rPr>
              <a:t>[1]</a:t>
            </a:r>
            <a:r>
              <a:rPr lang="en-US" dirty="0">
                <a:effectLst/>
              </a:rPr>
              <a:t> is a layer of tissue in the </a:t>
            </a:r>
            <a:r>
              <a:rPr lang="en-US" dirty="0">
                <a:effectLst/>
                <a:hlinkClick r:id="rId6" tooltip="Eye"/>
              </a:rPr>
              <a:t>eye</a:t>
            </a:r>
            <a:r>
              <a:rPr lang="en-US" dirty="0">
                <a:effectLst/>
              </a:rPr>
              <a:t> of many </a:t>
            </a:r>
            <a:r>
              <a:rPr lang="en-US" dirty="0">
                <a:effectLst/>
                <a:hlinkClick r:id="rId7" tooltip="Vertebrate"/>
              </a:rPr>
              <a:t>vertebrates</a:t>
            </a:r>
            <a:r>
              <a:rPr lang="en-US" dirty="0">
                <a:effectLst/>
              </a:rPr>
              <a:t>.</a:t>
            </a:r>
            <a:r>
              <a:rPr lang="en-US" baseline="30000" dirty="0">
                <a:effectLst/>
                <a:hlinkClick r:id="rId8"/>
              </a:rPr>
              <a:t>[2]</a:t>
            </a:r>
            <a:r>
              <a:rPr lang="en-US" dirty="0">
                <a:effectLst/>
              </a:rPr>
              <a:t> Lying immediately behind the </a:t>
            </a:r>
            <a:r>
              <a:rPr lang="en-US" dirty="0">
                <a:effectLst/>
                <a:hlinkClick r:id="rId9" tooltip="Retina"/>
              </a:rPr>
              <a:t>retina</a:t>
            </a:r>
            <a:r>
              <a:rPr lang="en-US" dirty="0">
                <a:effectLst/>
              </a:rPr>
              <a:t>, it </a:t>
            </a:r>
            <a:r>
              <a:rPr lang="en-US" dirty="0">
                <a:effectLst/>
                <a:hlinkClick r:id="rId10" tooltip="Reflection (physics)"/>
              </a:rPr>
              <a:t>reflects</a:t>
            </a:r>
            <a:r>
              <a:rPr lang="en-US" dirty="0">
                <a:effectLst/>
              </a:rPr>
              <a:t> visible </a:t>
            </a:r>
            <a:r>
              <a:rPr lang="en-US" dirty="0">
                <a:effectLst/>
                <a:hlinkClick r:id="rId11" tooltip="Light"/>
              </a:rPr>
              <a:t>light</a:t>
            </a:r>
            <a:r>
              <a:rPr lang="en-US" dirty="0">
                <a:effectLst/>
              </a:rPr>
              <a:t> back through the retina, increasing the light available to the </a:t>
            </a:r>
            <a:r>
              <a:rPr lang="en-US" dirty="0">
                <a:effectLst/>
                <a:hlinkClick r:id="rId12" tooltip="Photoreceptor cell"/>
              </a:rPr>
              <a:t>photoreceptors</a:t>
            </a:r>
            <a:r>
              <a:rPr lang="en-US" dirty="0">
                <a:effectLst/>
              </a:rPr>
              <a:t>, though blurring the initial image of the light on focus. The </a:t>
            </a:r>
            <a:r>
              <a:rPr lang="en-US" i="1" dirty="0" err="1">
                <a:effectLst/>
              </a:rPr>
              <a:t>tapetum</a:t>
            </a:r>
            <a:r>
              <a:rPr lang="en-US" i="1" dirty="0">
                <a:effectLst/>
              </a:rPr>
              <a:t> </a:t>
            </a:r>
            <a:r>
              <a:rPr lang="en-US" i="1" dirty="0" err="1">
                <a:effectLst/>
              </a:rPr>
              <a:t>lucidum</a:t>
            </a:r>
            <a:r>
              <a:rPr lang="en-US" dirty="0">
                <a:effectLst/>
              </a:rPr>
              <a:t> contributes to the superior </a:t>
            </a:r>
            <a:r>
              <a:rPr lang="en-US" dirty="0">
                <a:effectLst/>
                <a:hlinkClick r:id="rId13" tooltip="Night vision"/>
              </a:rPr>
              <a:t>night vision</a:t>
            </a:r>
            <a:r>
              <a:rPr lang="en-US" dirty="0">
                <a:effectLst/>
              </a:rPr>
              <a:t> of some animals. Many of these animals are </a:t>
            </a:r>
            <a:r>
              <a:rPr lang="en-US" dirty="0">
                <a:effectLst/>
                <a:hlinkClick r:id="rId14" tooltip="Nocturnality"/>
              </a:rPr>
              <a:t>nocturnal</a:t>
            </a:r>
            <a:r>
              <a:rPr lang="en-US" dirty="0">
                <a:effectLst/>
              </a:rPr>
              <a:t>, especially </a:t>
            </a:r>
            <a:r>
              <a:rPr lang="en-US" dirty="0">
                <a:effectLst/>
                <a:hlinkClick r:id="rId15" tooltip="Carnivore"/>
              </a:rPr>
              <a:t>carnivores</a:t>
            </a:r>
            <a:r>
              <a:rPr lang="en-US" dirty="0">
                <a:effectLst/>
              </a:rPr>
              <a:t> that hunt their </a:t>
            </a:r>
            <a:r>
              <a:rPr lang="en-US" dirty="0">
                <a:effectLst/>
                <a:hlinkClick r:id="rId16" tooltip="Prey"/>
              </a:rPr>
              <a:t>prey</a:t>
            </a:r>
            <a:r>
              <a:rPr lang="en-US" dirty="0">
                <a:effectLst/>
              </a:rPr>
              <a:t> at night, while others are </a:t>
            </a:r>
            <a:r>
              <a:rPr lang="en-US" dirty="0">
                <a:effectLst/>
                <a:hlinkClick r:id="rId17" tooltip="Deep sea"/>
              </a:rPr>
              <a:t>deep sea</a:t>
            </a:r>
            <a:r>
              <a:rPr lang="en-US" dirty="0">
                <a:effectLst/>
              </a:rPr>
              <a:t> animals.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019DD66-4D31-41D9-8A6C-1383686514DF}" type="slidenum">
              <a:rPr lang="en-US" altLang="en-US" sz="1200">
                <a:solidFill>
                  <a:prstClr val="black"/>
                </a:solidFill>
              </a:rPr>
              <a:pPr/>
              <a:t>33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39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for HDR -&gt; show range of intensity</a:t>
            </a:r>
            <a:r>
              <a:rPr lang="en-US" baseline="0" dirty="0"/>
              <a:t> that an 8-bit image can capture.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2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AF3532-D9B4-4B98-AEB4-9C6F5686FB78}" type="slidenum">
              <a:rPr lang="en-US" altLang="en-US" sz="1200">
                <a:solidFill>
                  <a:prstClr val="black"/>
                </a:solidFill>
              </a:rPr>
              <a:pPr/>
              <a:t>36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4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and you can see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49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22903A-7AE4-428F-B6AD-4DA8D70035EB}" type="slidenum">
              <a:rPr lang="en-US" altLang="en-US" sz="1200">
                <a:solidFill>
                  <a:prstClr val="black"/>
                </a:solidFill>
              </a:rPr>
              <a:pPr/>
              <a:t>39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>
                <a:sym typeface="Symbol" pitchFamily="18" charset="2"/>
              </a:rPr>
              <a:t>  </a:t>
            </a:r>
            <a:r>
              <a:rPr lang="en-US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At least 3 spectral bands required (e.g. R,G,B)</a:t>
            </a:r>
            <a:r>
              <a:rPr lang="en-US"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540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Because that’s where the Sun’s peak radiation was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Because the atmosphere is fairly transparent in that range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Because biology has many important markers in that range (but that’s because of the previous two reasons)</a:t>
            </a: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096FCAE-7EBA-4381-8606-9C83EA7AAC2B}" type="slidenum">
              <a:rPr lang="en-US" altLang="en-US" sz="1200">
                <a:solidFill>
                  <a:prstClr val="black"/>
                </a:solidFill>
              </a:rPr>
              <a:pPr/>
              <a:t>40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21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To start us off, let’s look at these four colorful images.</a:t>
            </a:r>
          </a:p>
          <a:p>
            <a:r>
              <a:rPr lang="en-US" baseline="0" dirty="0"/>
              <a:t>Think for a minute - what can you tell me about the differences between these images?</a:t>
            </a:r>
          </a:p>
          <a:p>
            <a:endParaRPr lang="en-US" baseline="0" dirty="0"/>
          </a:p>
          <a:p>
            <a:r>
              <a:rPr lang="en-US" baseline="0" dirty="0"/>
              <a:t>http://www.belaborsodi.com/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40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http://www.sciencealert.com/scientists-have-found-a-woman-whose-eyes-have-a-whole-new-type-of-colour-receptor</a:t>
            </a:r>
          </a:p>
          <a:p>
            <a:endParaRPr lang="en-US" dirty="0"/>
          </a:p>
          <a:p>
            <a:r>
              <a:rPr lang="en-US" dirty="0">
                <a:effectLst/>
              </a:rPr>
              <a:t>Assuming that </a:t>
            </a:r>
            <a:r>
              <a:rPr lang="en-US" dirty="0" err="1">
                <a:effectLst/>
              </a:rPr>
              <a:t>colour</a:t>
            </a:r>
            <a:r>
              <a:rPr lang="en-US" dirty="0">
                <a:effectLst/>
              </a:rPr>
              <a:t> blind men pass this fourth cone cell onto their daughters, </a:t>
            </a:r>
            <a:r>
              <a:rPr lang="en-US" dirty="0" err="1">
                <a:effectLst/>
              </a:rPr>
              <a:t>Mollon</a:t>
            </a:r>
            <a:r>
              <a:rPr lang="en-US" dirty="0">
                <a:effectLst/>
              </a:rPr>
              <a:t> estimated that around </a:t>
            </a:r>
            <a:r>
              <a:rPr lang="en-US" dirty="0">
                <a:effectLst/>
                <a:hlinkClick r:id="rId3"/>
              </a:rPr>
              <a:t>12 percent of the female population</a:t>
            </a:r>
            <a:r>
              <a:rPr lang="en-US" dirty="0">
                <a:effectLst/>
              </a:rPr>
              <a:t> should be </a:t>
            </a:r>
            <a:r>
              <a:rPr lang="en-US" dirty="0" err="1">
                <a:effectLst/>
              </a:rPr>
              <a:t>tetrachromats</a:t>
            </a:r>
            <a:r>
              <a:rPr lang="en-US" dirty="0">
                <a:effectLst/>
              </a:rPr>
              <a:t>. 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But all of his tests showed that these women could only perceive the same </a:t>
            </a:r>
            <a:r>
              <a:rPr lang="en-US" dirty="0" err="1">
                <a:effectLst/>
              </a:rPr>
              <a:t>colours</a:t>
            </a:r>
            <a:r>
              <a:rPr lang="en-US" dirty="0">
                <a:effectLst/>
              </a:rPr>
              <a:t> as the rest of us - which meant only three of their cone cell types were working, so they weren't true </a:t>
            </a:r>
            <a:r>
              <a:rPr lang="en-US" dirty="0" err="1">
                <a:effectLst/>
              </a:rPr>
              <a:t>tetrachromats</a:t>
            </a:r>
            <a:r>
              <a:rPr lang="en-US" dirty="0">
                <a:effectLst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8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color exist?</a:t>
            </a:r>
          </a:p>
          <a:p>
            <a:endParaRPr lang="en-US" dirty="0"/>
          </a:p>
          <a:p>
            <a:r>
              <a:rPr lang="en-US" dirty="0"/>
              <a:t>http://www.askamathematician.com/2012/06/q-do-colors-exist/</a:t>
            </a:r>
          </a:p>
          <a:p>
            <a:endParaRPr lang="en-US" dirty="0"/>
          </a:p>
          <a:p>
            <a:r>
              <a:rPr lang="en-US" dirty="0"/>
              <a:t>http://www.radiolab.org/story/211178-rip-rainbow/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95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color exist?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7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Metamerism can be illuminant based or observer based. Color blindness produced well known instances of metamerism.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590F7B6-BDBA-488C-A132-3661A1A7BF31}" type="slidenum">
              <a:rPr lang="en-US" altLang="en-US" sz="1200">
                <a:solidFill>
                  <a:prstClr val="black"/>
                </a:solidFill>
              </a:rPr>
              <a:pPr/>
              <a:t>53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71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color exist?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2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Norvig</a:t>
            </a:r>
            <a:r>
              <a:rPr lang="en-US" dirty="0"/>
              <a:t> – director</a:t>
            </a:r>
            <a:r>
              <a:rPr lang="en-US" baseline="0" dirty="0"/>
              <a:t> of research at Google; Brown alumnus (applied math)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45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https://www.quora.com/Why-is-there-a-significant-difference-between-image-sensors-and-human-eyes-Spectral-response</a:t>
            </a:r>
          </a:p>
          <a:p>
            <a:endParaRPr lang="en-US" dirty="0"/>
          </a:p>
          <a:p>
            <a:r>
              <a:rPr lang="en-US" dirty="0"/>
              <a:t>http://www.maxmax.com/ndvi_camera_technical.htm</a:t>
            </a:r>
          </a:p>
          <a:p>
            <a:r>
              <a:rPr lang="en-US" dirty="0"/>
              <a:t>http://www.maxmax.com/faq/camera-tech/spectral-response</a:t>
            </a:r>
          </a:p>
          <a:p>
            <a:endParaRPr lang="en-US" dirty="0"/>
          </a:p>
          <a:p>
            <a:r>
              <a:rPr lang="en-US" dirty="0"/>
              <a:t>NOTE</a:t>
            </a:r>
            <a:r>
              <a:rPr lang="en-US" baseline="0" dirty="0"/>
              <a:t> the</a:t>
            </a:r>
            <a:r>
              <a:rPr lang="en-US" dirty="0"/>
              <a:t> strong response into long wavelengths (near IR)</a:t>
            </a:r>
            <a:r>
              <a:rPr lang="en-US" baseline="0" dirty="0"/>
              <a:t>. Many camera sensors can see into infrared range, but the lens system includes an IR low-pass filter which blocks incoming IR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52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https://arcsecond.wordpress.com/2008/10/06/calculoergosum/</a:t>
            </a:r>
          </a:p>
          <a:p>
            <a:endParaRPr lang="en-US" dirty="0"/>
          </a:p>
          <a:p>
            <a:r>
              <a:rPr lang="en-US" dirty="0"/>
              <a:t>Has</a:t>
            </a:r>
            <a:r>
              <a:rPr lang="en-US" baseline="0" dirty="0"/>
              <a:t> certain properties of vector spaces, e.g., we can make a new basis from a different set of colors, like cyan, magenta, and yellow for instance.</a:t>
            </a:r>
          </a:p>
          <a:p>
            <a:r>
              <a:rPr lang="en-US" baseline="0" dirty="0"/>
              <a:t>But, it’s clamped at 1, and it doesn’t have negative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41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Pair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58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colorimetric difference between a given color in a television picture and a standard color of equal luminance.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20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trick. The scene was arranged by</a:t>
            </a:r>
            <a:r>
              <a:rPr lang="en-US" baseline="0" dirty="0"/>
              <a:t> looking through the viewfinder of the camera, which, as like the image, offers a fixed perspective which makes this possible.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http://youtube.com/watch?v=oJGN6sX5Ekg</a:t>
            </a:r>
          </a:p>
          <a:p>
            <a:endParaRPr lang="en-US" dirty="0"/>
          </a:p>
          <a:p>
            <a:r>
              <a:rPr lang="en-US" dirty="0"/>
              <a:t>Later on, we’re going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96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http://users.wfu.edu/matthews/misc/jpg_vs_gif/JpgCompTest/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09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Rainbow Color Map (Still) Considered Harmful</a:t>
            </a:r>
          </a:p>
          <a:p>
            <a:r>
              <a:rPr lang="en-US" dirty="0"/>
              <a:t>http://people.renci.org/~borland/pdfs/RainbowColorMap_VisViewpoints.pdf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40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Rainbow Color Map (Still) Considered Harmful</a:t>
            </a:r>
          </a:p>
          <a:p>
            <a:r>
              <a:rPr lang="en-US" dirty="0"/>
              <a:t>http://people.renci.org/~borland/pdfs/RainbowColorMap_VisViewpoints.pdf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50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http://en.wikipedia.org/wiki/Rolling_shutter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Even DSLRs have this problem.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43D516B-043B-4583-8E34-F22A3B4CF6AC}" type="slidenum">
              <a:rPr lang="en-US" altLang="en-US" sz="1200">
                <a:solidFill>
                  <a:prstClr val="black"/>
                </a:solidFill>
              </a:rPr>
              <a:pPr/>
              <a:t>97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018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Zoran and Weiss: “In the context of this work, a natural image would be the result of taking an ordinary digital camera, pointing it somewhere in the world and pressing the shutter button.“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61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Zoran and Weiss: “In the context of this work, a natural image would be the result of taking an ordinary digital camera, pointing it somewhere in the world and pressing the shutter button.“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9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6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pixel?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5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Danny Alexander, UCL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81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fMRI 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in blood flow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brain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 with neural activity</a:t>
            </a:r>
          </a:p>
          <a:p>
            <a:r>
              <a:rPr lang="en-US" dirty="0"/>
              <a:t>http://radiologykey.com/wp-content/uploads/2016/01/9781604063325_c014_f004.jpg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9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en.wikipedia.org/wiki/Impossible_color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hyperlink" Target="http://electronics.howstuffworks.com/digital-camera.htm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xis.com/products/video/camera/progressive_scan.htm" TargetMode="External"/><Relationship Id="rId4" Type="http://schemas.openxmlformats.org/officeDocument/2006/relationships/image" Target="../media/image10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xis.com/products/video/camera/progressive_scan.htm" TargetMode="External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xis.com/products/video/camera/progressive_scan.htm" TargetMode="External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750"/>
            <a:ext cx="9144000" cy="51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8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MATLAB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&gt;&gt; I = rand(256,256);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Think-Pair-Share:</a:t>
            </a:r>
          </a:p>
          <a:p>
            <a:pPr marL="0" indent="0">
              <a:buNone/>
            </a:pPr>
            <a:r>
              <a:rPr lang="en-US" dirty="0"/>
              <a:t>- What is this?</a:t>
            </a:r>
          </a:p>
          <a:p>
            <a:pPr marL="0" indent="0">
              <a:buNone/>
            </a:pPr>
            <a:r>
              <a:rPr lang="en-US" dirty="0"/>
              <a:t>- How many values can it take?</a:t>
            </a:r>
          </a:p>
          <a:p>
            <a:pPr marL="0" indent="0">
              <a:buNone/>
            </a:pPr>
            <a:r>
              <a:rPr lang="en-US" dirty="0"/>
              <a:t>- Is it an image?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2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MATLAB: What is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&gt;&gt; I = rand(256,256);</a:t>
            </a:r>
          </a:p>
          <a:p>
            <a:pPr marL="0" indent="0">
              <a:buNone/>
            </a:pPr>
            <a:r>
              <a:rPr lang="en-US" dirty="0"/>
              <a:t>&gt;&gt; </a:t>
            </a:r>
            <a:r>
              <a:rPr lang="en-US" dirty="0" err="1"/>
              <a:t>imshow</a:t>
            </a:r>
            <a:r>
              <a:rPr lang="en-US" dirty="0"/>
              <a:t>(I);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00" y="2057400"/>
            <a:ext cx="4443600" cy="44470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01288" y="6581001"/>
            <a:ext cx="12427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1909834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of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@ 8bit = 256 values ^ 65,536</a:t>
            </a:r>
          </a:p>
          <a:p>
            <a:pPr lvl="1"/>
            <a:r>
              <a:rPr lang="en-US" dirty="0"/>
              <a:t>Computer says ‘</a:t>
            </a:r>
            <a:r>
              <a:rPr lang="en-US" dirty="0" err="1"/>
              <a:t>Inf</a:t>
            </a:r>
            <a:r>
              <a:rPr lang="en-US" dirty="0"/>
              <a:t>’ combinations.</a:t>
            </a:r>
          </a:p>
          <a:p>
            <a:pPr lvl="1"/>
            <a:endParaRPr lang="en-US" dirty="0"/>
          </a:p>
          <a:p>
            <a:r>
              <a:rPr lang="en-US" dirty="0"/>
              <a:t>Some depiction of all possible scenes would fit into this memory.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9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of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@ 8bit = 256 values ^ 65,536</a:t>
            </a:r>
          </a:p>
          <a:p>
            <a:pPr lvl="1"/>
            <a:r>
              <a:rPr lang="en-US" dirty="0"/>
              <a:t>Computer says ‘</a:t>
            </a:r>
            <a:r>
              <a:rPr lang="en-US" dirty="0" err="1"/>
              <a:t>Inf</a:t>
            </a:r>
            <a:r>
              <a:rPr lang="en-US" dirty="0"/>
              <a:t>’ combinations.</a:t>
            </a:r>
          </a:p>
          <a:p>
            <a:pPr lvl="1"/>
            <a:endParaRPr lang="en-US" dirty="0"/>
          </a:p>
          <a:p>
            <a:r>
              <a:rPr lang="en-US" dirty="0"/>
              <a:t>Some depiction of all possible scenes would fit into this memory.</a:t>
            </a:r>
          </a:p>
          <a:p>
            <a:r>
              <a:rPr lang="en-US" dirty="0"/>
              <a:t>Computer vision as making sense of an extremely high-dimensional space.</a:t>
            </a:r>
          </a:p>
          <a:p>
            <a:pPr lvl="1"/>
            <a:r>
              <a:rPr lang="en-US" dirty="0"/>
              <a:t>Subspace of ‘natural’ images.</a:t>
            </a:r>
          </a:p>
          <a:p>
            <a:pPr lvl="1"/>
            <a:r>
              <a:rPr lang="en-US" dirty="0"/>
              <a:t>Deriving low-dimensional, explainable models.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57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each part of an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it represent in terms of cameras?</a:t>
            </a:r>
          </a:p>
        </p:txBody>
      </p:sp>
    </p:spTree>
    <p:extLst>
      <p:ext uri="{BB962C8B-B14F-4D97-AF65-F5344CB8AC3E}">
        <p14:creationId xmlns:p14="http://schemas.microsoft.com/office/powerpoint/2010/main" val="292812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0" y="1858375"/>
            <a:ext cx="4914135" cy="458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each part of an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 -&gt; picture element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0008" y="3464232"/>
            <a:ext cx="223520" cy="2235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5800" y="1524000"/>
            <a:ext cx="0" cy="494166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85800" y="6465659"/>
            <a:ext cx="5334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8208" y="372167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2290" y="643506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9485" y="3739627"/>
            <a:ext cx="104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I(</a:t>
            </a:r>
            <a:r>
              <a:rPr lang="en-US" sz="2800" dirty="0" err="1">
                <a:solidFill>
                  <a:schemeClr val="bg1"/>
                </a:solidFill>
              </a:rPr>
              <a:t>x,y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rc 16"/>
          <p:cNvSpPr/>
          <p:nvPr/>
        </p:nvSpPr>
        <p:spPr>
          <a:xfrm flipV="1">
            <a:off x="3964940" y="3066949"/>
            <a:ext cx="2971800" cy="789940"/>
          </a:xfrm>
          <a:prstGeom prst="arc">
            <a:avLst>
              <a:gd name="adj1" fmla="val 11210453"/>
              <a:gd name="adj2" fmla="val 0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93840" y="306694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‘138’</a:t>
            </a:r>
          </a:p>
        </p:txBody>
      </p:sp>
    </p:spTree>
    <p:extLst>
      <p:ext uri="{BB962C8B-B14F-4D97-AF65-F5344CB8AC3E}">
        <p14:creationId xmlns:p14="http://schemas.microsoft.com/office/powerpoint/2010/main" val="3468259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Perhaps a pixel is not a little square?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“</a:t>
            </a:r>
            <a:r>
              <a:rPr lang="en-US" sz="2800" b="1" i="1" dirty="0"/>
              <a:t>A</a:t>
            </a:r>
            <a:r>
              <a:rPr lang="en-US" sz="2800" b="1" dirty="0"/>
              <a:t> </a:t>
            </a:r>
            <a:r>
              <a:rPr lang="en-US" sz="2800" b="1" i="1" dirty="0"/>
              <a:t>Pixel Is </a:t>
            </a:r>
            <a:r>
              <a:rPr lang="en-US" sz="2800" b="1" dirty="0"/>
              <a:t>Not </a:t>
            </a:r>
            <a:r>
              <a:rPr lang="en-US" sz="2800" b="1" i="1" dirty="0"/>
              <a:t>A Little Square, </a:t>
            </a:r>
            <a:br>
              <a:rPr lang="en-US" sz="2800" b="1" i="1" dirty="0"/>
            </a:br>
            <a:r>
              <a:rPr lang="en-US" sz="2800" b="1" i="1" dirty="0"/>
              <a:t> A Pixel Is </a:t>
            </a:r>
            <a:r>
              <a:rPr lang="en-US" sz="2800" b="1" dirty="0"/>
              <a:t>Not </a:t>
            </a:r>
            <a:r>
              <a:rPr lang="en-US" sz="2800" b="1" i="1" dirty="0"/>
              <a:t>A Little Square, </a:t>
            </a:r>
            <a:br>
              <a:rPr lang="en-US" sz="2800" b="1" i="1" dirty="0"/>
            </a:br>
            <a:r>
              <a:rPr lang="en-US" sz="2800" b="1" i="1" dirty="0"/>
              <a:t> A Pixel Is </a:t>
            </a:r>
            <a:r>
              <a:rPr lang="en-US" sz="2800" b="1" dirty="0"/>
              <a:t>Not </a:t>
            </a:r>
            <a:r>
              <a:rPr lang="en-US" sz="2800" b="1" i="1" dirty="0"/>
              <a:t>A Little Square! </a:t>
            </a:r>
            <a:br>
              <a:rPr lang="en-US" sz="2800" b="1" i="1" dirty="0"/>
            </a:br>
            <a:r>
              <a:rPr lang="en-US" sz="2800" b="1" i="1" dirty="0"/>
              <a:t>(And a Voxel is </a:t>
            </a:r>
            <a:r>
              <a:rPr lang="en-US" sz="2800" b="1" dirty="0"/>
              <a:t>Not </a:t>
            </a:r>
            <a:r>
              <a:rPr lang="en-US" sz="2800" b="1" i="1" dirty="0"/>
              <a:t>a Little Cube)”</a:t>
            </a:r>
            <a:endParaRPr lang="en-US" sz="2800" dirty="0"/>
          </a:p>
          <a:p>
            <a:pPr>
              <a:buFontTx/>
              <a:buChar char="-"/>
            </a:pPr>
            <a:r>
              <a:rPr lang="en-US" sz="2800" b="1" dirty="0" err="1"/>
              <a:t>Alvy</a:t>
            </a:r>
            <a:r>
              <a:rPr lang="en-US" sz="2800" b="1" dirty="0"/>
              <a:t> Ray Smith, </a:t>
            </a:r>
          </a:p>
          <a:p>
            <a:pPr>
              <a:buFontTx/>
              <a:buChar char="-"/>
            </a:pPr>
            <a:r>
              <a:rPr lang="en-US" sz="2800" b="1" dirty="0"/>
              <a:t>MS Tech Memo 6, 1995.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75" r="12175"/>
          <a:stretch/>
        </p:blipFill>
        <p:spPr>
          <a:xfrm>
            <a:off x="5562600" y="676275"/>
            <a:ext cx="35814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7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as a 2D sampling of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Signal: function depending on some variable with physical meaning</a:t>
            </a:r>
          </a:p>
          <a:p>
            <a:endParaRPr lang="en-US" dirty="0"/>
          </a:p>
          <a:p>
            <a:r>
              <a:rPr lang="en-US" dirty="0"/>
              <a:t>Image: sampling of that function</a:t>
            </a:r>
          </a:p>
          <a:p>
            <a:pPr lvl="1"/>
            <a:r>
              <a:rPr lang="en-US" dirty="0"/>
              <a:t>2 variables: </a:t>
            </a:r>
            <a:r>
              <a:rPr lang="en-US" dirty="0" err="1"/>
              <a:t>xy</a:t>
            </a:r>
            <a:r>
              <a:rPr lang="en-US" dirty="0"/>
              <a:t> coordinates</a:t>
            </a:r>
          </a:p>
          <a:p>
            <a:pPr lvl="1"/>
            <a:r>
              <a:rPr lang="en-US" dirty="0"/>
              <a:t>3 variables: </a:t>
            </a:r>
            <a:r>
              <a:rPr lang="en-US" dirty="0" err="1"/>
              <a:t>xy</a:t>
            </a:r>
            <a:r>
              <a:rPr lang="en-US" dirty="0"/>
              <a:t> + time (video)</a:t>
            </a:r>
          </a:p>
          <a:p>
            <a:pPr lvl="1"/>
            <a:r>
              <a:rPr lang="en-US" dirty="0"/>
              <a:t>‘Brightness’ is the value of the function for visible light</a:t>
            </a:r>
          </a:p>
          <a:p>
            <a:endParaRPr lang="en-US" dirty="0"/>
          </a:p>
          <a:p>
            <a:r>
              <a:rPr lang="en-US" dirty="0"/>
              <a:t>Can be other physical values too: temperature, pressure, depth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7901288" y="6581001"/>
            <a:ext cx="12427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1603576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2D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54" y="1147820"/>
            <a:ext cx="2647413" cy="2501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3791802"/>
            <a:ext cx="4291901" cy="2565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47821"/>
            <a:ext cx="3418800" cy="2410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54" y="3728100"/>
            <a:ext cx="2647413" cy="2628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71270" y="6611779"/>
            <a:ext cx="1072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115881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1843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6" name="Picture 2" descr="C:\Users\James\Dropbox\cs143 fall 2013\cs143 fall 2013 slides\03\MqRIS9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77200" y="6581001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Bela </a:t>
            </a:r>
            <a:r>
              <a:rPr lang="en-US" sz="1200" dirty="0" err="1">
                <a:solidFill>
                  <a:schemeClr val="bg1"/>
                </a:solidFill>
              </a:rPr>
              <a:t>Borsodi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72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in 1D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Sampling in 1D takes a function, and returns a vector whose elements are values of that function at the sample points.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" y="2136240"/>
            <a:ext cx="9052051" cy="2585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71270" y="6611779"/>
            <a:ext cx="1072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1210044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in 2D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50" y="944880"/>
            <a:ext cx="6989850" cy="563117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4419600" cy="2239963"/>
          </a:xfrm>
        </p:spPr>
        <p:txBody>
          <a:bodyPr>
            <a:normAutofit/>
          </a:bodyPr>
          <a:lstStyle/>
          <a:p>
            <a:r>
              <a:rPr lang="en-US" dirty="0"/>
              <a:t>Sampling in 2D takes a function and returns a matrix.</a:t>
            </a:r>
          </a:p>
        </p:txBody>
      </p:sp>
      <p:sp>
        <p:nvSpPr>
          <p:cNvPr id="5" name="Rectangle 4"/>
          <p:cNvSpPr/>
          <p:nvPr/>
        </p:nvSpPr>
        <p:spPr>
          <a:xfrm>
            <a:off x="8071270" y="6611779"/>
            <a:ext cx="1072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2285948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Grayscale Digital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400"/>
            <a:ext cx="7202322" cy="5624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" y="2895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Brightness</a:t>
            </a:r>
          </a:p>
          <a:p>
            <a:r>
              <a:rPr lang="en-US" dirty="0"/>
              <a:t>or intensity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8400" y="5562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5562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9" name="Rectangle 8"/>
          <p:cNvSpPr/>
          <p:nvPr/>
        </p:nvSpPr>
        <p:spPr>
          <a:xfrm>
            <a:off x="8071270" y="6611779"/>
            <a:ext cx="1072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+mn-lt"/>
              </a:rPr>
              <a:t>Danny Alexander</a:t>
            </a:r>
          </a:p>
        </p:txBody>
      </p:sp>
    </p:spTree>
    <p:extLst>
      <p:ext uri="{BB962C8B-B14F-4D97-AF65-F5344CB8AC3E}">
        <p14:creationId xmlns:p14="http://schemas.microsoft.com/office/powerpoint/2010/main" val="671940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82" y="1868555"/>
            <a:ext cx="4942199" cy="4564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each part of an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 -&gt; picture element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949064" y="3604260"/>
            <a:ext cx="74295" cy="7366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85800" y="1524000"/>
            <a:ext cx="0" cy="494166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85800" y="6465659"/>
            <a:ext cx="5334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8208" y="372167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2290" y="643506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9485" y="3739627"/>
            <a:ext cx="104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I(</a:t>
            </a:r>
            <a:r>
              <a:rPr lang="en-US" sz="2800" dirty="0" err="1">
                <a:solidFill>
                  <a:schemeClr val="bg1"/>
                </a:solidFill>
              </a:rPr>
              <a:t>x,y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Arc 16"/>
          <p:cNvSpPr/>
          <p:nvPr/>
        </p:nvSpPr>
        <p:spPr>
          <a:xfrm flipV="1">
            <a:off x="3964940" y="3066949"/>
            <a:ext cx="2971800" cy="789940"/>
          </a:xfrm>
          <a:prstGeom prst="arc">
            <a:avLst>
              <a:gd name="adj1" fmla="val 11210453"/>
              <a:gd name="adj2" fmla="val 0"/>
            </a:avLst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93840" y="306694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‘127’</a:t>
            </a:r>
          </a:p>
        </p:txBody>
      </p:sp>
    </p:spTree>
    <p:extLst>
      <p:ext uri="{BB962C8B-B14F-4D97-AF65-F5344CB8AC3E}">
        <p14:creationId xmlns:p14="http://schemas.microsoft.com/office/powerpoint/2010/main" val="2981962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3" b="17790"/>
          <a:stretch>
            <a:fillRect/>
          </a:stretch>
        </p:blipFill>
        <p:spPr bwMode="auto">
          <a:xfrm>
            <a:off x="533400" y="1752600"/>
            <a:ext cx="4267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Formation</a:t>
            </a:r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b="18367"/>
          <a:stretch>
            <a:fillRect/>
          </a:stretch>
        </p:blipFill>
        <p:spPr bwMode="auto">
          <a:xfrm>
            <a:off x="6400800" y="2514600"/>
            <a:ext cx="1758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6255795" y="4572000"/>
            <a:ext cx="20489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Output Image</a:t>
            </a:r>
          </a:p>
        </p:txBody>
      </p:sp>
      <p:sp>
        <p:nvSpPr>
          <p:cNvPr id="34824" name="Text Box 9"/>
          <p:cNvSpPr txBox="1">
            <a:spLocks noChangeArrowheads="1"/>
          </p:cNvSpPr>
          <p:nvPr/>
        </p:nvSpPr>
        <p:spPr bwMode="auto">
          <a:xfrm>
            <a:off x="3048000" y="5255567"/>
            <a:ext cx="23423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Camera Sensor</a:t>
            </a:r>
          </a:p>
        </p:txBody>
      </p:sp>
      <p:sp>
        <p:nvSpPr>
          <p:cNvPr id="9" name="Rectangle 8"/>
          <p:cNvSpPr/>
          <p:nvPr/>
        </p:nvSpPr>
        <p:spPr>
          <a:xfrm>
            <a:off x="8236741" y="6581001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757742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74" y="0"/>
            <a:ext cx="8458200" cy="914400"/>
          </a:xfrm>
        </p:spPr>
        <p:txBody>
          <a:bodyPr/>
          <a:lstStyle/>
          <a:p>
            <a:r>
              <a:rPr lang="en-US" dirty="0"/>
              <a:t>Resolution – geometric vs. spatial resolution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889759"/>
            <a:ext cx="4084674" cy="3772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1904999"/>
            <a:ext cx="4084674" cy="3772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" y="1209793"/>
            <a:ext cx="505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Both images are ~500x500 pixels</a:t>
            </a:r>
          </a:p>
        </p:txBody>
      </p:sp>
    </p:spTree>
    <p:extLst>
      <p:ext uri="{BB962C8B-B14F-4D97-AF65-F5344CB8AC3E}">
        <p14:creationId xmlns:p14="http://schemas.microsoft.com/office/powerpoint/2010/main" val="239825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51974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Sensor Array</a:t>
            </a:r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66800"/>
            <a:ext cx="19097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6705600" y="3087688"/>
            <a:ext cx="209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CMOS sensor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452266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385"/>
            <a:ext cx="6589307" cy="679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>
          <a:xfrm>
            <a:off x="3858" y="-152400"/>
            <a:ext cx="2739342" cy="914400"/>
          </a:xfrm>
        </p:spPr>
        <p:txBody>
          <a:bodyPr/>
          <a:lstStyle/>
          <a:p>
            <a:r>
              <a:rPr lang="en-US" altLang="en-US" dirty="0"/>
              <a:t>Quantization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172075" y="6565761"/>
            <a:ext cx="1029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73549696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40316" cy="914400"/>
          </a:xfrm>
        </p:spPr>
        <p:txBody>
          <a:bodyPr/>
          <a:lstStyle/>
          <a:p>
            <a:r>
              <a:rPr lang="en-US" dirty="0"/>
              <a:t>Quantization Effects – Radiometric Resolution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0" y="2209800"/>
            <a:ext cx="2034716" cy="22557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9100" y="4572000"/>
            <a:ext cx="195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bit – 256 levels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0400" y="4572000"/>
            <a:ext cx="195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bit – 2 levels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391" y="2209798"/>
            <a:ext cx="2034716" cy="2255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2209797"/>
            <a:ext cx="2034716" cy="22557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65009" y="4572000"/>
            <a:ext cx="195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bit – 4 levels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7284" y="2204010"/>
            <a:ext cx="2034716" cy="22557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77743" y="4572000"/>
            <a:ext cx="195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bit – 16 levels</a:t>
            </a:r>
          </a:p>
        </p:txBody>
      </p:sp>
    </p:spTree>
    <p:extLst>
      <p:ext uri="{BB962C8B-B14F-4D97-AF65-F5344CB8AC3E}">
        <p14:creationId xmlns:p14="http://schemas.microsoft.com/office/powerpoint/2010/main" val="2773308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9460" name="Picture 2" descr="C:\Users\James\Dropbox\cs143 fall 2013\cs143 fall 2013 slides\03\Hr6tTd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58288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77200" y="6581001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Bela </a:t>
            </a:r>
            <a:r>
              <a:rPr lang="en-US" sz="1200" dirty="0" err="1">
                <a:solidFill>
                  <a:schemeClr val="bg1"/>
                </a:solidFill>
              </a:rPr>
              <a:t>Borsodi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77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Eye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The human eye is a camera</a:t>
            </a:r>
          </a:p>
          <a:p>
            <a:pPr lvl="1"/>
            <a:r>
              <a:rPr lang="en-US" altLang="en-US" b="1" dirty="0"/>
              <a:t>Iris</a:t>
            </a:r>
            <a:r>
              <a:rPr lang="en-US" altLang="en-US" dirty="0"/>
              <a:t> - </a:t>
            </a:r>
            <a:r>
              <a:rPr lang="en-US" altLang="en-US" sz="1800" dirty="0"/>
              <a:t>colored annulus with radial muscles</a:t>
            </a:r>
          </a:p>
          <a:p>
            <a:pPr lvl="1"/>
            <a:r>
              <a:rPr lang="en-US" altLang="en-US" b="1" dirty="0"/>
              <a:t>Pupil</a:t>
            </a:r>
            <a:r>
              <a:rPr lang="en-US" altLang="en-US" dirty="0"/>
              <a:t> - </a:t>
            </a:r>
            <a:r>
              <a:rPr lang="en-US" altLang="en-US" sz="1800" dirty="0"/>
              <a:t>the hole (aperture) whose size is controlled by the iris</a:t>
            </a:r>
          </a:p>
          <a:p>
            <a:pPr lvl="1"/>
            <a:r>
              <a:rPr lang="en-US" altLang="en-US" sz="1800" dirty="0"/>
              <a:t>What’s the sensor?</a:t>
            </a:r>
          </a:p>
        </p:txBody>
      </p:sp>
      <p:pic>
        <p:nvPicPr>
          <p:cNvPr id="55300" name="Picture 4" descr="humaney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1066800"/>
            <a:ext cx="5484812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381" name="Rectangle 5"/>
          <p:cNvSpPr>
            <a:spLocks noChangeArrowheads="1"/>
          </p:cNvSpPr>
          <p:nvPr/>
        </p:nvSpPr>
        <p:spPr bwMode="auto">
          <a:xfrm>
            <a:off x="685800" y="6096000"/>
            <a:ext cx="7772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en-US" sz="1600">
                <a:solidFill>
                  <a:prstClr val="black"/>
                </a:solidFill>
              </a:rPr>
              <a:t>photoreceptor cells (rods and cones) in the </a:t>
            </a:r>
            <a:r>
              <a:rPr lang="en-US" altLang="en-US" sz="1600" b="1">
                <a:solidFill>
                  <a:prstClr val="black"/>
                </a:solidFill>
              </a:rPr>
              <a:t>retina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421531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1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Retina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705600" cy="503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955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Retina up-close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 b="15567"/>
          <a:stretch>
            <a:fillRect/>
          </a:stretch>
        </p:blipFill>
        <p:spPr bwMode="auto">
          <a:xfrm>
            <a:off x="1371600" y="1066800"/>
            <a:ext cx="6172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038600" y="5181600"/>
            <a:ext cx="957263" cy="914400"/>
            <a:chOff x="2544" y="3264"/>
            <a:chExt cx="603" cy="576"/>
          </a:xfrm>
        </p:grpSpPr>
        <p:sp>
          <p:nvSpPr>
            <p:cNvPr id="57349" name="Text Box 4"/>
            <p:cNvSpPr txBox="1">
              <a:spLocks noChangeArrowheads="1"/>
            </p:cNvSpPr>
            <p:nvPr/>
          </p:nvSpPr>
          <p:spPr bwMode="auto">
            <a:xfrm>
              <a:off x="2544" y="3513"/>
              <a:ext cx="6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Light</a:t>
              </a:r>
            </a:p>
          </p:txBody>
        </p:sp>
        <p:sp>
          <p:nvSpPr>
            <p:cNvPr id="57350" name="Line 5"/>
            <p:cNvSpPr>
              <a:spLocks noChangeShapeType="1"/>
            </p:cNvSpPr>
            <p:nvPr/>
          </p:nvSpPr>
          <p:spPr bwMode="auto">
            <a:xfrm flipV="1">
              <a:off x="2784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351" name="Line 6"/>
            <p:cNvSpPr>
              <a:spLocks noChangeShapeType="1"/>
            </p:cNvSpPr>
            <p:nvPr/>
          </p:nvSpPr>
          <p:spPr bwMode="auto">
            <a:xfrm flipV="1">
              <a:off x="2880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352" name="Line 7"/>
            <p:cNvSpPr>
              <a:spLocks noChangeShapeType="1"/>
            </p:cNvSpPr>
            <p:nvPr/>
          </p:nvSpPr>
          <p:spPr bwMode="auto">
            <a:xfrm flipV="1">
              <a:off x="2976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739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458200" cy="838200"/>
          </a:xfrm>
        </p:spPr>
        <p:txBody>
          <a:bodyPr/>
          <a:lstStyle/>
          <a:p>
            <a:r>
              <a:rPr lang="en-US" altLang="en-US" dirty="0"/>
              <a:t>What humans don’t have: </a:t>
            </a:r>
            <a:r>
              <a:rPr lang="en-US" altLang="en-US" dirty="0" err="1"/>
              <a:t>tapetum</a:t>
            </a:r>
            <a:r>
              <a:rPr lang="en-US" altLang="en-US" dirty="0"/>
              <a:t> </a:t>
            </a:r>
            <a:r>
              <a:rPr lang="en-US" altLang="en-US" dirty="0" err="1"/>
              <a:t>lucidum</a:t>
            </a:r>
            <a:r>
              <a:rPr lang="en-US" altLang="en-US" dirty="0"/>
              <a:t> </a:t>
            </a:r>
          </a:p>
        </p:txBody>
      </p:sp>
      <p:pic>
        <p:nvPicPr>
          <p:cNvPr id="59395" name="Picture 2" descr="C:\Documents and Settings\James\Desktop\comp_photo\hays_slides_2011\3\Lepilemur_randrianasoli_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942798"/>
            <a:ext cx="2667000" cy="349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3" descr="C:\Documents and Settings\James\Desktop\comp_photo\hays_slides_2011\3\Animaleyeslightu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912468"/>
            <a:ext cx="3581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4" descr="C:\Documents and Settings\James\Desktop\comp_photo\hays_slides_2011\3\Aye-aye_(Daubentonia_madagascariensis)_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60462"/>
            <a:ext cx="353695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4" t="28555" r="8606" b="40486"/>
          <a:stretch/>
        </p:blipFill>
        <p:spPr>
          <a:xfrm>
            <a:off x="685800" y="4800600"/>
            <a:ext cx="3352800" cy="99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57912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eyes can reflect a tiny bit and blood in the retina makes this reflection red.</a:t>
            </a:r>
          </a:p>
        </p:txBody>
      </p:sp>
      <p:sp>
        <p:nvSpPr>
          <p:cNvPr id="8" name="Rectangle 7"/>
          <p:cNvSpPr/>
          <p:nvPr/>
        </p:nvSpPr>
        <p:spPr>
          <a:xfrm>
            <a:off x="8236741" y="6581001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81795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7010400" y="63849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762000" y="1143000"/>
            <a:ext cx="310038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FF0000"/>
                </a:solidFill>
                <a:latin typeface="Helvetica" panose="020B0604020202020204" pitchFamily="34" charset="0"/>
              </a:rPr>
              <a:t>C</a:t>
            </a:r>
            <a:r>
              <a:rPr lang="en-US" altLang="en-US" sz="2400" b="1">
                <a:solidFill>
                  <a:srgbClr val="00FF00"/>
                </a:solidFill>
                <a:latin typeface="Helvetica" panose="020B0604020202020204" pitchFamily="34" charset="0"/>
              </a:rPr>
              <a:t>on</a:t>
            </a:r>
            <a:r>
              <a:rPr lang="en-US" altLang="en-US" sz="2400" b="1">
                <a:solidFill>
                  <a:srgbClr val="800080"/>
                </a:solidFill>
                <a:latin typeface="Helvetica" panose="020B0604020202020204" pitchFamily="34" charset="0"/>
              </a:rPr>
              <a:t>es</a:t>
            </a:r>
            <a:endParaRPr lang="en-US" altLang="en-US" sz="2400">
              <a:solidFill>
                <a:srgbClr val="800080"/>
              </a:solidFill>
              <a:latin typeface="Helvetica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cone-shaped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less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operate in high light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color vision</a:t>
            </a:r>
            <a:endParaRPr lang="en-US" altLang="en-US" sz="2400" b="1">
              <a:solidFill>
                <a:prstClr val="black"/>
              </a:solidFill>
              <a:latin typeface="Helvetica" panose="020B0604020202020204" pitchFamily="34" charset="0"/>
            </a:endParaRP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533400" y="182563"/>
            <a:ext cx="68595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solidFill>
                  <a:prstClr val="black"/>
                </a:solidFill>
                <a:latin typeface="Helvetica" panose="020B0604020202020204" pitchFamily="34" charset="0"/>
              </a:rPr>
              <a:t>Two types of light-sensitive receptors</a:t>
            </a: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3000"/>
            <a:ext cx="166052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838200" y="3352800"/>
            <a:ext cx="27098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  <a:latin typeface="Helvetica" panose="020B0604020202020204" pitchFamily="34" charset="0"/>
              </a:rPr>
              <a:t>Rods</a:t>
            </a: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rod-shaped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highly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operate at night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gray-scale vision</a:t>
            </a:r>
          </a:p>
          <a:p>
            <a:pPr>
              <a:spcBef>
                <a:spcPct val="0"/>
              </a:spcBef>
            </a:pPr>
            <a:endParaRPr lang="en-US" altLang="en-US" sz="2400">
              <a:solidFill>
                <a:prstClr val="black"/>
              </a:solidFill>
              <a:latin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36741" y="6581001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4203573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Rod / Cone sensitivity</a:t>
            </a: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599"/>
            <a:ext cx="7086600" cy="532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582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7209"/>
            <a:ext cx="5295900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7010400" y="63849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685800" y="182563"/>
            <a:ext cx="5800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solidFill>
                  <a:prstClr val="black"/>
                </a:solidFill>
                <a:latin typeface="Helvetica" panose="020B0604020202020204" pitchFamily="34" charset="0"/>
              </a:rPr>
              <a:t>Distribution of Rods and Cones</a:t>
            </a:r>
          </a:p>
        </p:txBody>
      </p:sp>
      <p:sp>
        <p:nvSpPr>
          <p:cNvPr id="63493" name="Text Box 6"/>
          <p:cNvSpPr txBox="1">
            <a:spLocks noChangeArrowheads="1"/>
          </p:cNvSpPr>
          <p:nvPr/>
        </p:nvSpPr>
        <p:spPr bwMode="auto">
          <a:xfrm>
            <a:off x="685800" y="5907087"/>
            <a:ext cx="86661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Night Sky: why are there more stars off-center?</a:t>
            </a:r>
            <a:br>
              <a:rPr lang="en-US" altLang="en-US" sz="2400" dirty="0">
                <a:solidFill>
                  <a:prstClr val="black"/>
                </a:solidFill>
              </a:rPr>
            </a:br>
            <a:r>
              <a:rPr lang="en-US" altLang="en-US" sz="2400" dirty="0">
                <a:solidFill>
                  <a:prstClr val="black"/>
                </a:solidFill>
              </a:rPr>
              <a:t>Averted vision: http://en.wikipedia.org/wiki/Averted_vision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41441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/>
          <a:lstStyle/>
          <a:p>
            <a:r>
              <a:rPr lang="en-US" dirty="0"/>
              <a:t>Wait, the blood vessels are in front of the photoreceptors??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5400" y="35814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https://www.youtube.com/watch?v=L_W-IXqoxHA</a:t>
            </a:r>
          </a:p>
        </p:txBody>
      </p:sp>
    </p:spTree>
    <p:extLst>
      <p:ext uri="{BB962C8B-B14F-4D97-AF65-F5344CB8AC3E}">
        <p14:creationId xmlns:p14="http://schemas.microsoft.com/office/powerpoint/2010/main" val="178381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Eye Movements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7772400" cy="5181600"/>
          </a:xfrm>
        </p:spPr>
        <p:txBody>
          <a:bodyPr/>
          <a:lstStyle/>
          <a:p>
            <a:r>
              <a:rPr lang="en-US" altLang="en-US" dirty="0"/>
              <a:t>Saccades</a:t>
            </a:r>
          </a:p>
          <a:p>
            <a:r>
              <a:rPr lang="en-US" altLang="en-US" dirty="0"/>
              <a:t>	</a:t>
            </a:r>
            <a:r>
              <a:rPr lang="en-US" altLang="en-US" sz="2000" dirty="0"/>
              <a:t>Can be consciously controlled. Related to perceptual attention.</a:t>
            </a:r>
          </a:p>
          <a:p>
            <a:r>
              <a:rPr lang="en-US" altLang="en-US" sz="2000" dirty="0"/>
              <a:t>	200ms to initiation, 20 to 200ms to carry out. Large amplitude.</a:t>
            </a:r>
            <a:endParaRPr lang="en-US" altLang="en-US" dirty="0"/>
          </a:p>
          <a:p>
            <a:r>
              <a:rPr lang="en-US" altLang="en-US" dirty="0" err="1"/>
              <a:t>Microsaccades</a:t>
            </a:r>
            <a:endParaRPr lang="en-US" altLang="en-US" dirty="0"/>
          </a:p>
          <a:p>
            <a:r>
              <a:rPr lang="en-US" altLang="en-US" dirty="0"/>
              <a:t>	</a:t>
            </a:r>
            <a:r>
              <a:rPr lang="en-US" altLang="en-US" sz="2000" dirty="0"/>
              <a:t>Involuntary. Smaller amplitude. Especially evident during prolonged fixation. Function debated.</a:t>
            </a:r>
            <a:endParaRPr lang="en-US" altLang="en-US" dirty="0"/>
          </a:p>
          <a:p>
            <a:r>
              <a:rPr lang="en-US" altLang="en-US" dirty="0"/>
              <a:t>Ocular </a:t>
            </a:r>
            <a:r>
              <a:rPr lang="en-US" altLang="en-US" dirty="0" err="1"/>
              <a:t>microtremor</a:t>
            </a:r>
            <a:r>
              <a:rPr lang="en-US" altLang="en-US" dirty="0"/>
              <a:t> (OMT)</a:t>
            </a:r>
          </a:p>
          <a:p>
            <a:r>
              <a:rPr lang="en-US" altLang="en-US" sz="2000" dirty="0"/>
              <a:t>	involuntary. high frequency (up to 80Hz), small amplitude.</a:t>
            </a:r>
          </a:p>
          <a:p>
            <a:endParaRPr lang="en-US" altLang="en-US" sz="2000" dirty="0"/>
          </a:p>
          <a:p>
            <a:r>
              <a:rPr lang="en-US" altLang="en-US" sz="2800" dirty="0"/>
              <a:t>Smooth pursuit – tracking an object</a:t>
            </a:r>
            <a:endParaRPr lang="en-US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8236741" y="6581001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031177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Electromagnetic Spectrum</a:t>
            </a:r>
          </a:p>
        </p:txBody>
      </p:sp>
      <p:pic>
        <p:nvPicPr>
          <p:cNvPr id="66563" name="Picture 3" descr="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 descr="equilumin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5867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5954713" y="6546850"/>
            <a:ext cx="3189287" cy="3111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>
                <a:solidFill>
                  <a:srgbClr val="4F81BD"/>
                </a:solidFill>
                <a:sym typeface="Symbol" panose="05050102010706020507" pitchFamily="18" charset="2"/>
              </a:rPr>
              <a:t>http://www.yorku.ca/eye/photopik.htm</a:t>
            </a: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485775" y="5181600"/>
            <a:ext cx="545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1F497D"/>
                </a:solidFill>
              </a:rPr>
              <a:t>Human Luminance Sensitivity Function</a:t>
            </a:r>
          </a:p>
        </p:txBody>
      </p:sp>
    </p:spTree>
    <p:extLst>
      <p:ext uri="{BB962C8B-B14F-4D97-AF65-F5344CB8AC3E}">
        <p14:creationId xmlns:p14="http://schemas.microsoft.com/office/powerpoint/2010/main" val="132250833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Oversubscription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Sorry, not fixed yet.</a:t>
            </a:r>
          </a:p>
          <a:p>
            <a:r>
              <a:rPr lang="en-US" dirty="0"/>
              <a:t>We’ll let you know as soon as we can.</a:t>
            </a:r>
          </a:p>
        </p:txBody>
      </p:sp>
    </p:spTree>
    <p:extLst>
      <p:ext uri="{BB962C8B-B14F-4D97-AF65-F5344CB8AC3E}">
        <p14:creationId xmlns:p14="http://schemas.microsoft.com/office/powerpoint/2010/main" val="1592848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ru-RU" alt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381000" y="1676400"/>
            <a:ext cx="8458200" cy="4800600"/>
          </a:xfrm>
          <a:prstGeom prst="rect">
            <a:avLst/>
          </a:prstGeom>
          <a:gradFill rotWithShape="0">
            <a:gsLst>
              <a:gs pos="0">
                <a:srgbClr val="133825"/>
              </a:gs>
              <a:gs pos="100000">
                <a:srgbClr val="28785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prstClr val="black"/>
              </a:solidFill>
              <a:latin typeface="Times" panose="02020603050405020304" pitchFamily="18" charset="0"/>
            </a:endParaRPr>
          </a:p>
        </p:txBody>
      </p:sp>
      <p:sp>
        <p:nvSpPr>
          <p:cNvPr id="68613" name="Text Box 12"/>
          <p:cNvSpPr txBox="1">
            <a:spLocks noChangeArrowheads="1"/>
          </p:cNvSpPr>
          <p:nvPr/>
        </p:nvSpPr>
        <p:spPr bwMode="auto">
          <a:xfrm>
            <a:off x="1524000" y="1951038"/>
            <a:ext cx="7013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Why do we see light of these wavelengths?</a:t>
            </a:r>
          </a:p>
        </p:txBody>
      </p:sp>
      <p:sp>
        <p:nvSpPr>
          <p:cNvPr id="68614" name="Rectangle 13"/>
          <p:cNvSpPr>
            <a:spLocks noChangeArrowheads="1"/>
          </p:cNvSpPr>
          <p:nvPr/>
        </p:nvSpPr>
        <p:spPr bwMode="auto">
          <a:xfrm>
            <a:off x="6934200" y="61563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68615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59050"/>
            <a:ext cx="4416425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2447" name="Text Box 15"/>
          <p:cNvSpPr txBox="1">
            <a:spLocks noChangeArrowheads="1"/>
          </p:cNvSpPr>
          <p:nvPr/>
        </p:nvSpPr>
        <p:spPr bwMode="auto">
          <a:xfrm>
            <a:off x="4191000" y="3048000"/>
            <a:ext cx="45005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…because that’s where the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Sun radiates EM energy</a:t>
            </a:r>
          </a:p>
        </p:txBody>
      </p:sp>
      <p:sp>
        <p:nvSpPr>
          <p:cNvPr id="68617" name="Rectangle 16"/>
          <p:cNvSpPr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400">
                <a:solidFill>
                  <a:srgbClr val="1F497D"/>
                </a:solidFill>
              </a:rPr>
              <a:t>Visible Light</a:t>
            </a:r>
          </a:p>
        </p:txBody>
      </p:sp>
    </p:spTree>
    <p:extLst>
      <p:ext uri="{BB962C8B-B14F-4D97-AF65-F5344CB8AC3E}">
        <p14:creationId xmlns:p14="http://schemas.microsoft.com/office/powerpoint/2010/main" val="26279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47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4F81BD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1355725" y="1349375"/>
            <a:ext cx="69453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Any patch of light can be completely described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physically by its spectrum: the number of photons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(per time unit) at each wavelength 400 - 700 nm.</a:t>
            </a: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 flipV="1">
            <a:off x="7031038" y="4267200"/>
            <a:ext cx="0" cy="838200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 flipV="1">
            <a:off x="6858000" y="4038600"/>
            <a:ext cx="0" cy="10668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 flipV="1">
            <a:off x="6684963" y="3810000"/>
            <a:ext cx="0" cy="1295400"/>
          </a:xfrm>
          <a:prstGeom prst="line">
            <a:avLst/>
          </a:prstGeom>
          <a:noFill/>
          <a:ln w="1016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 flipV="1">
            <a:off x="6511925" y="3886200"/>
            <a:ext cx="0" cy="1219200"/>
          </a:xfrm>
          <a:prstGeom prst="line">
            <a:avLst/>
          </a:prstGeom>
          <a:noFill/>
          <a:ln w="1016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 flipH="1" flipV="1">
            <a:off x="6334125" y="4038600"/>
            <a:ext cx="4763" cy="1066800"/>
          </a:xfrm>
          <a:prstGeom prst="line">
            <a:avLst/>
          </a:prstGeom>
          <a:noFill/>
          <a:ln w="1016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6" name="Line 10"/>
          <p:cNvSpPr>
            <a:spLocks noChangeShapeType="1"/>
          </p:cNvSpPr>
          <p:nvPr/>
        </p:nvSpPr>
        <p:spPr bwMode="auto">
          <a:xfrm flipV="1">
            <a:off x="6165850" y="3886200"/>
            <a:ext cx="0" cy="1219200"/>
          </a:xfrm>
          <a:prstGeom prst="line">
            <a:avLst/>
          </a:prstGeom>
          <a:noFill/>
          <a:ln w="1016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7" name="Line 11"/>
          <p:cNvSpPr>
            <a:spLocks noChangeShapeType="1"/>
          </p:cNvSpPr>
          <p:nvPr/>
        </p:nvSpPr>
        <p:spPr bwMode="auto">
          <a:xfrm flipV="1">
            <a:off x="5992813" y="3657600"/>
            <a:ext cx="0" cy="1447800"/>
          </a:xfrm>
          <a:prstGeom prst="line">
            <a:avLst/>
          </a:prstGeom>
          <a:noFill/>
          <a:ln w="1016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8" name="Line 12"/>
          <p:cNvSpPr>
            <a:spLocks noChangeShapeType="1"/>
          </p:cNvSpPr>
          <p:nvPr/>
        </p:nvSpPr>
        <p:spPr bwMode="auto">
          <a:xfrm flipV="1">
            <a:off x="5819775" y="3429000"/>
            <a:ext cx="0" cy="1676400"/>
          </a:xfrm>
          <a:prstGeom prst="line">
            <a:avLst/>
          </a:prstGeom>
          <a:noFill/>
          <a:ln w="1016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69" name="Line 13"/>
          <p:cNvSpPr>
            <a:spLocks noChangeShapeType="1"/>
          </p:cNvSpPr>
          <p:nvPr/>
        </p:nvSpPr>
        <p:spPr bwMode="auto">
          <a:xfrm flipV="1">
            <a:off x="5646738" y="3352800"/>
            <a:ext cx="0" cy="1752600"/>
          </a:xfrm>
          <a:prstGeom prst="line">
            <a:avLst/>
          </a:prstGeom>
          <a:noFill/>
          <a:ln w="1016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 flipV="1">
            <a:off x="5473700" y="3505200"/>
            <a:ext cx="0" cy="1600200"/>
          </a:xfrm>
          <a:prstGeom prst="line">
            <a:avLst/>
          </a:prstGeom>
          <a:noFill/>
          <a:ln w="1016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1" name="Line 15"/>
          <p:cNvSpPr>
            <a:spLocks noChangeShapeType="1"/>
          </p:cNvSpPr>
          <p:nvPr/>
        </p:nvSpPr>
        <p:spPr bwMode="auto">
          <a:xfrm flipV="1">
            <a:off x="5300663" y="3581400"/>
            <a:ext cx="0" cy="1524000"/>
          </a:xfrm>
          <a:prstGeom prst="line">
            <a:avLst/>
          </a:prstGeom>
          <a:noFill/>
          <a:ln w="101600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2" name="Line 16"/>
          <p:cNvSpPr>
            <a:spLocks noChangeShapeType="1"/>
          </p:cNvSpPr>
          <p:nvPr/>
        </p:nvSpPr>
        <p:spPr bwMode="auto">
          <a:xfrm flipV="1">
            <a:off x="5127625" y="3733800"/>
            <a:ext cx="0" cy="1371600"/>
          </a:xfrm>
          <a:prstGeom prst="line">
            <a:avLst/>
          </a:prstGeom>
          <a:noFill/>
          <a:ln w="10160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3" name="Line 17"/>
          <p:cNvSpPr>
            <a:spLocks noChangeShapeType="1"/>
          </p:cNvSpPr>
          <p:nvPr/>
        </p:nvSpPr>
        <p:spPr bwMode="auto">
          <a:xfrm flipV="1">
            <a:off x="4954588" y="3886200"/>
            <a:ext cx="0" cy="1219200"/>
          </a:xfrm>
          <a:prstGeom prst="line">
            <a:avLst/>
          </a:prstGeom>
          <a:noFill/>
          <a:ln w="1016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4" name="Line 18"/>
          <p:cNvSpPr>
            <a:spLocks noChangeShapeType="1"/>
          </p:cNvSpPr>
          <p:nvPr/>
        </p:nvSpPr>
        <p:spPr bwMode="auto">
          <a:xfrm flipV="1">
            <a:off x="4781550" y="4114800"/>
            <a:ext cx="0" cy="990600"/>
          </a:xfrm>
          <a:prstGeom prst="line">
            <a:avLst/>
          </a:prstGeom>
          <a:noFill/>
          <a:ln w="10160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5" name="Line 19"/>
          <p:cNvSpPr>
            <a:spLocks noChangeShapeType="1"/>
          </p:cNvSpPr>
          <p:nvPr/>
        </p:nvSpPr>
        <p:spPr bwMode="auto">
          <a:xfrm flipV="1">
            <a:off x="4608513" y="4343400"/>
            <a:ext cx="0" cy="762000"/>
          </a:xfrm>
          <a:prstGeom prst="line">
            <a:avLst/>
          </a:prstGeom>
          <a:noFill/>
          <a:ln w="1016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6" name="Line 20"/>
          <p:cNvSpPr>
            <a:spLocks noChangeShapeType="1"/>
          </p:cNvSpPr>
          <p:nvPr/>
        </p:nvSpPr>
        <p:spPr bwMode="auto">
          <a:xfrm flipV="1">
            <a:off x="4435475" y="4495800"/>
            <a:ext cx="0" cy="609600"/>
          </a:xfrm>
          <a:prstGeom prst="line">
            <a:avLst/>
          </a:prstGeom>
          <a:noFill/>
          <a:ln w="1016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7" name="Line 21"/>
          <p:cNvSpPr>
            <a:spLocks noChangeShapeType="1"/>
          </p:cNvSpPr>
          <p:nvPr/>
        </p:nvSpPr>
        <p:spPr bwMode="auto">
          <a:xfrm flipV="1">
            <a:off x="4262438" y="4267200"/>
            <a:ext cx="0" cy="838200"/>
          </a:xfrm>
          <a:prstGeom prst="line">
            <a:avLst/>
          </a:prstGeom>
          <a:noFill/>
          <a:ln w="101600">
            <a:solidFill>
              <a:srgbClr val="66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0678" name="Line 22"/>
          <p:cNvSpPr>
            <a:spLocks noChangeShapeType="1"/>
          </p:cNvSpPr>
          <p:nvPr/>
        </p:nvSpPr>
        <p:spPr bwMode="auto">
          <a:xfrm flipV="1">
            <a:off x="4089400" y="4114800"/>
            <a:ext cx="0" cy="990600"/>
          </a:xfrm>
          <a:prstGeom prst="line">
            <a:avLst/>
          </a:prstGeom>
          <a:noFill/>
          <a:ln w="101600">
            <a:solidFill>
              <a:srgbClr val="99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0679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2833688"/>
            <a:ext cx="560705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80" name="Rectangle 24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3107703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58674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1812925" y="1425575"/>
            <a:ext cx="643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Some examples of the spectra of light sources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1497094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1309688" y="1425575"/>
            <a:ext cx="745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Some examples of the </a:t>
            </a:r>
            <a:r>
              <a:rPr lang="en-US" altLang="en-US" sz="2400" u="sng">
                <a:solidFill>
                  <a:srgbClr val="FFFF00"/>
                </a:solidFill>
                <a:latin typeface="Helvetica" panose="020B0604020202020204" pitchFamily="34" charset="0"/>
              </a:rPr>
              <a:t>reflectance</a:t>
            </a: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 spectra of </a:t>
            </a:r>
            <a:r>
              <a:rPr lang="en-US" altLang="en-US" sz="2400" u="sng">
                <a:solidFill>
                  <a:srgbClr val="FFFF00"/>
                </a:solidFill>
                <a:latin typeface="Helvetica" panose="020B0604020202020204" pitchFamily="34" charset="0"/>
              </a:rPr>
              <a:t>surfaces</a:t>
            </a:r>
            <a:endParaRPr lang="en-US" altLang="en-US" sz="2400">
              <a:solidFill>
                <a:srgbClr val="FFFF00"/>
              </a:solidFill>
              <a:latin typeface="Helvetica" panose="020B0604020202020204" pitchFamily="34" charset="0"/>
            </a:endParaRP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3810000" y="6324600"/>
            <a:ext cx="2506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white"/>
                </a:solidFill>
                <a:latin typeface="Helvetica" panose="020B0604020202020204" pitchFamily="34" charset="0"/>
              </a:rPr>
              <a:t>Wavelength (nm)</a:t>
            </a:r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 rot="-5400000">
            <a:off x="-373063" y="4186238"/>
            <a:ext cx="303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white"/>
                </a:solidFill>
                <a:latin typeface="Helvetica" panose="020B0604020202020204" pitchFamily="34" charset="0"/>
              </a:rPr>
              <a:t>% Photons Reflected</a:t>
            </a:r>
          </a:p>
        </p:txBody>
      </p:sp>
      <p:grpSp>
        <p:nvGrpSpPr>
          <p:cNvPr id="72711" name="Group 7"/>
          <p:cNvGrpSpPr>
            <a:grpSpLocks/>
          </p:cNvGrpSpPr>
          <p:nvPr/>
        </p:nvGrpSpPr>
        <p:grpSpPr bwMode="auto">
          <a:xfrm>
            <a:off x="1295400" y="3265488"/>
            <a:ext cx="2044700" cy="3046412"/>
            <a:chOff x="816" y="2057"/>
            <a:chExt cx="1288" cy="1919"/>
          </a:xfrm>
        </p:grpSpPr>
        <p:pic>
          <p:nvPicPr>
            <p:cNvPr id="7273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2057"/>
              <a:ext cx="1033" cy="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908" y="2058"/>
              <a:ext cx="1045" cy="161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35" name="Text Box 10"/>
            <p:cNvSpPr txBox="1">
              <a:spLocks noChangeArrowheads="1"/>
            </p:cNvSpPr>
            <p:nvPr/>
          </p:nvSpPr>
          <p:spPr bwMode="auto">
            <a:xfrm>
              <a:off x="1008" y="2160"/>
              <a:ext cx="4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Helvetica" panose="020B0604020202020204" pitchFamily="34" charset="0"/>
                </a:rPr>
                <a:t>Red</a:t>
              </a:r>
            </a:p>
          </p:txBody>
        </p:sp>
        <p:sp>
          <p:nvSpPr>
            <p:cNvPr id="72736" name="Text Box 11"/>
            <p:cNvSpPr txBox="1">
              <a:spLocks noChangeArrowheads="1"/>
            </p:cNvSpPr>
            <p:nvPr/>
          </p:nvSpPr>
          <p:spPr bwMode="auto">
            <a:xfrm>
              <a:off x="816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2" name="Group 12"/>
          <p:cNvGrpSpPr>
            <a:grpSpLocks/>
          </p:cNvGrpSpPr>
          <p:nvPr/>
        </p:nvGrpSpPr>
        <p:grpSpPr bwMode="auto">
          <a:xfrm>
            <a:off x="3252788" y="3265488"/>
            <a:ext cx="2044700" cy="3046412"/>
            <a:chOff x="2049" y="2057"/>
            <a:chExt cx="1288" cy="1919"/>
          </a:xfrm>
        </p:grpSpPr>
        <p:pic>
          <p:nvPicPr>
            <p:cNvPr id="72729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" y="2057"/>
              <a:ext cx="1042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0" name="Rectangle 14"/>
            <p:cNvSpPr>
              <a:spLocks noChangeArrowheads="1"/>
            </p:cNvSpPr>
            <p:nvPr/>
          </p:nvSpPr>
          <p:spPr bwMode="auto">
            <a:xfrm>
              <a:off x="2129" y="2057"/>
              <a:ext cx="1046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31" name="Text Box 15"/>
            <p:cNvSpPr txBox="1">
              <a:spLocks noChangeArrowheads="1"/>
            </p:cNvSpPr>
            <p:nvPr/>
          </p:nvSpPr>
          <p:spPr bwMode="auto">
            <a:xfrm>
              <a:off x="2112" y="2112"/>
              <a:ext cx="6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Yellow</a:t>
              </a:r>
            </a:p>
          </p:txBody>
        </p:sp>
        <p:sp>
          <p:nvSpPr>
            <p:cNvPr id="72732" name="Text Box 16"/>
            <p:cNvSpPr txBox="1">
              <a:spLocks noChangeArrowheads="1"/>
            </p:cNvSpPr>
            <p:nvPr/>
          </p:nvSpPr>
          <p:spPr bwMode="auto">
            <a:xfrm>
              <a:off x="2049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3" name="Group 17"/>
          <p:cNvGrpSpPr>
            <a:grpSpLocks/>
          </p:cNvGrpSpPr>
          <p:nvPr/>
        </p:nvGrpSpPr>
        <p:grpSpPr bwMode="auto">
          <a:xfrm>
            <a:off x="5208588" y="3265488"/>
            <a:ext cx="2044700" cy="3046412"/>
            <a:chOff x="3281" y="2057"/>
            <a:chExt cx="1288" cy="1919"/>
          </a:xfrm>
        </p:grpSpPr>
        <p:pic>
          <p:nvPicPr>
            <p:cNvPr id="72725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" y="2057"/>
              <a:ext cx="1040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6" name="Rectangle 19"/>
            <p:cNvSpPr>
              <a:spLocks noChangeArrowheads="1"/>
            </p:cNvSpPr>
            <p:nvPr/>
          </p:nvSpPr>
          <p:spPr bwMode="auto">
            <a:xfrm>
              <a:off x="3365" y="2062"/>
              <a:ext cx="1045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27" name="Text Box 20"/>
            <p:cNvSpPr txBox="1">
              <a:spLocks noChangeArrowheads="1"/>
            </p:cNvSpPr>
            <p:nvPr/>
          </p:nvSpPr>
          <p:spPr bwMode="auto">
            <a:xfrm>
              <a:off x="3408" y="2112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FFFF"/>
                  </a:solidFill>
                  <a:latin typeface="Helvetica" panose="020B0604020202020204" pitchFamily="34" charset="0"/>
                </a:rPr>
                <a:t>Blue</a:t>
              </a:r>
            </a:p>
          </p:txBody>
        </p:sp>
        <p:sp>
          <p:nvSpPr>
            <p:cNvPr id="72728" name="Text Box 21"/>
            <p:cNvSpPr txBox="1">
              <a:spLocks noChangeArrowheads="1"/>
            </p:cNvSpPr>
            <p:nvPr/>
          </p:nvSpPr>
          <p:spPr bwMode="auto">
            <a:xfrm>
              <a:off x="3281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4" name="Group 22"/>
          <p:cNvGrpSpPr>
            <a:grpSpLocks/>
          </p:cNvGrpSpPr>
          <p:nvPr/>
        </p:nvGrpSpPr>
        <p:grpSpPr bwMode="auto">
          <a:xfrm>
            <a:off x="7165975" y="3263900"/>
            <a:ext cx="2044700" cy="3048000"/>
            <a:chOff x="4514" y="2056"/>
            <a:chExt cx="1288" cy="1920"/>
          </a:xfrm>
        </p:grpSpPr>
        <p:pic>
          <p:nvPicPr>
            <p:cNvPr id="72721" name="Picture 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2" y="2057"/>
              <a:ext cx="1034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2" name="Text Box 24"/>
            <p:cNvSpPr txBox="1">
              <a:spLocks noChangeArrowheads="1"/>
            </p:cNvSpPr>
            <p:nvPr/>
          </p:nvSpPr>
          <p:spPr bwMode="auto">
            <a:xfrm>
              <a:off x="4656" y="2112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9966FF"/>
                  </a:solidFill>
                  <a:latin typeface="Helvetica" panose="020B0604020202020204" pitchFamily="34" charset="0"/>
                </a:rPr>
                <a:t>Purple</a:t>
              </a:r>
            </a:p>
          </p:txBody>
        </p:sp>
        <p:sp>
          <p:nvSpPr>
            <p:cNvPr id="72723" name="Text Box 25"/>
            <p:cNvSpPr txBox="1">
              <a:spLocks noChangeArrowheads="1"/>
            </p:cNvSpPr>
            <p:nvPr/>
          </p:nvSpPr>
          <p:spPr bwMode="auto">
            <a:xfrm>
              <a:off x="4514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  <p:sp>
          <p:nvSpPr>
            <p:cNvPr id="72724" name="Rectangle 26"/>
            <p:cNvSpPr>
              <a:spLocks noChangeArrowheads="1"/>
            </p:cNvSpPr>
            <p:nvPr/>
          </p:nvSpPr>
          <p:spPr bwMode="auto">
            <a:xfrm>
              <a:off x="4620" y="2056"/>
              <a:ext cx="1045" cy="163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2715" name="Rectangle 27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grpSp>
        <p:nvGrpSpPr>
          <p:cNvPr id="72716" name="Group 28"/>
          <p:cNvGrpSpPr>
            <a:grpSpLocks/>
          </p:cNvGrpSpPr>
          <p:nvPr/>
        </p:nvGrpSpPr>
        <p:grpSpPr bwMode="auto">
          <a:xfrm>
            <a:off x="1676400" y="2020888"/>
            <a:ext cx="7010400" cy="1068387"/>
            <a:chOff x="1056" y="1273"/>
            <a:chExt cx="4416" cy="673"/>
          </a:xfrm>
        </p:grpSpPr>
        <p:pic>
          <p:nvPicPr>
            <p:cNvPr id="72717" name="Picture 2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273"/>
              <a:ext cx="768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8" name="Picture 3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287"/>
              <a:ext cx="768" cy="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9" name="Picture 3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1296"/>
              <a:ext cx="720" cy="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20" name="Picture 3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296"/>
              <a:ext cx="720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5289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FF"/>
                </a:solidFill>
                <a:latin typeface="Helvetica" panose="020B0604020202020204" pitchFamily="34" charset="0"/>
              </a:rPr>
              <a:t>The Psychophysical Correspondence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990600" y="1617663"/>
            <a:ext cx="79835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There is no simple functional description for the perceived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color of all lights under all viewing conditions, but …...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990600" y="2667000"/>
            <a:ext cx="7848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66FF"/>
                </a:solidFill>
                <a:latin typeface="Helvetica" panose="020B0604020202020204" pitchFamily="34" charset="0"/>
              </a:rPr>
              <a:t>A helpful constraint: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66FF"/>
                </a:solidFill>
                <a:latin typeface="Helvetica" panose="020B0604020202020204" pitchFamily="34" charset="0"/>
              </a:rPr>
              <a:t>  Consider only physical spectra with normal distributions</a:t>
            </a: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3946525" y="43275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ru-RU" altLang="en-US" sz="2400">
              <a:solidFill>
                <a:prstClr val="black"/>
              </a:solidFill>
            </a:endParaRPr>
          </a:p>
        </p:txBody>
      </p:sp>
      <p:grpSp>
        <p:nvGrpSpPr>
          <p:cNvPr id="73735" name="Group 7"/>
          <p:cNvGrpSpPr>
            <a:grpSpLocks/>
          </p:cNvGrpSpPr>
          <p:nvPr/>
        </p:nvGrpSpPr>
        <p:grpSpPr bwMode="auto">
          <a:xfrm>
            <a:off x="3794125" y="4183063"/>
            <a:ext cx="2976563" cy="1314450"/>
            <a:chOff x="2390" y="2635"/>
            <a:chExt cx="1875" cy="828"/>
          </a:xfrm>
        </p:grpSpPr>
        <p:pic>
          <p:nvPicPr>
            <p:cNvPr id="73744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" y="2635"/>
              <a:ext cx="1872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45" name="Text Box 9"/>
            <p:cNvSpPr txBox="1">
              <a:spLocks noChangeArrowheads="1"/>
            </p:cNvSpPr>
            <p:nvPr/>
          </p:nvSpPr>
          <p:spPr bwMode="auto">
            <a:xfrm>
              <a:off x="2390" y="2770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FFFF"/>
                  </a:solidFill>
                  <a:latin typeface="Helvetica" panose="020B0604020202020204" pitchFamily="34" charset="0"/>
                </a:rPr>
                <a:t>area</a:t>
              </a:r>
            </a:p>
          </p:txBody>
        </p:sp>
      </p:grpSp>
      <p:pic>
        <p:nvPicPr>
          <p:cNvPr id="73736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64000"/>
            <a:ext cx="584835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7" name="Group 11"/>
          <p:cNvGrpSpPr>
            <a:grpSpLocks/>
          </p:cNvGrpSpPr>
          <p:nvPr/>
        </p:nvGrpSpPr>
        <p:grpSpPr bwMode="auto">
          <a:xfrm>
            <a:off x="4833938" y="3538538"/>
            <a:ext cx="947737" cy="1947862"/>
            <a:chOff x="3038" y="2229"/>
            <a:chExt cx="597" cy="1227"/>
          </a:xfrm>
        </p:grpSpPr>
        <p:sp>
          <p:nvSpPr>
            <p:cNvPr id="73742" name="Line 12"/>
            <p:cNvSpPr>
              <a:spLocks noChangeShapeType="1"/>
            </p:cNvSpPr>
            <p:nvPr/>
          </p:nvSpPr>
          <p:spPr bwMode="auto">
            <a:xfrm>
              <a:off x="3333" y="2496"/>
              <a:ext cx="0" cy="96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743" name="Text Box 13"/>
            <p:cNvSpPr txBox="1">
              <a:spLocks noChangeArrowheads="1"/>
            </p:cNvSpPr>
            <p:nvPr/>
          </p:nvSpPr>
          <p:spPr bwMode="auto">
            <a:xfrm>
              <a:off x="3038" y="2229"/>
              <a:ext cx="5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mean</a:t>
              </a:r>
            </a:p>
          </p:txBody>
        </p:sp>
      </p:grpSp>
      <p:grpSp>
        <p:nvGrpSpPr>
          <p:cNvPr id="73738" name="Group 14"/>
          <p:cNvGrpSpPr>
            <a:grpSpLocks/>
          </p:cNvGrpSpPr>
          <p:nvPr/>
        </p:nvGrpSpPr>
        <p:grpSpPr bwMode="auto">
          <a:xfrm>
            <a:off x="4887913" y="4616450"/>
            <a:ext cx="2209800" cy="457200"/>
            <a:chOff x="3072" y="2908"/>
            <a:chExt cx="1392" cy="288"/>
          </a:xfrm>
        </p:grpSpPr>
        <p:sp>
          <p:nvSpPr>
            <p:cNvPr id="73740" name="Line 15"/>
            <p:cNvSpPr>
              <a:spLocks noChangeShapeType="1"/>
            </p:cNvSpPr>
            <p:nvPr/>
          </p:nvSpPr>
          <p:spPr bwMode="auto">
            <a:xfrm>
              <a:off x="3072" y="3072"/>
              <a:ext cx="528" cy="0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741" name="Text Box 16"/>
            <p:cNvSpPr txBox="1">
              <a:spLocks noChangeArrowheads="1"/>
            </p:cNvSpPr>
            <p:nvPr/>
          </p:nvSpPr>
          <p:spPr bwMode="auto">
            <a:xfrm>
              <a:off x="3621" y="2908"/>
              <a:ext cx="84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66FF"/>
                  </a:solidFill>
                  <a:latin typeface="Helvetica" panose="020B0604020202020204" pitchFamily="34" charset="0"/>
                </a:rPr>
                <a:t>variance</a:t>
              </a:r>
            </a:p>
          </p:txBody>
        </p:sp>
      </p:grpSp>
      <p:sp>
        <p:nvSpPr>
          <p:cNvPr id="73739" name="Rectangle 17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1163109494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FF"/>
                </a:solidFill>
                <a:latin typeface="Helvetica" panose="020B0604020202020204" pitchFamily="34" charset="0"/>
              </a:rPr>
              <a:t>The Psychophysical Correspondence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3316288" y="1630363"/>
            <a:ext cx="12207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Mean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5373688" y="1630363"/>
            <a:ext cx="950912" cy="5794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Hue</a:t>
            </a:r>
          </a:p>
        </p:txBody>
      </p:sp>
      <p:sp>
        <p:nvSpPr>
          <p:cNvPr id="74758" name="AutoShape 6"/>
          <p:cNvSpPr>
            <a:spLocks noChangeArrowheads="1"/>
          </p:cNvSpPr>
          <p:nvPr/>
        </p:nvSpPr>
        <p:spPr bwMode="auto">
          <a:xfrm>
            <a:off x="4537075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74759" name="Group 7"/>
          <p:cNvGrpSpPr>
            <a:grpSpLocks/>
          </p:cNvGrpSpPr>
          <p:nvPr/>
        </p:nvGrpSpPr>
        <p:grpSpPr bwMode="auto">
          <a:xfrm>
            <a:off x="1600200" y="2998788"/>
            <a:ext cx="6611938" cy="3317875"/>
            <a:chOff x="1008" y="1889"/>
            <a:chExt cx="4165" cy="2090"/>
          </a:xfrm>
        </p:grpSpPr>
        <p:pic>
          <p:nvPicPr>
            <p:cNvPr id="7476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889"/>
              <a:ext cx="3685" cy="1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62" name="Text Box 9"/>
            <p:cNvSpPr txBox="1">
              <a:spLocks noChangeArrowheads="1"/>
            </p:cNvSpPr>
            <p:nvPr/>
          </p:nvSpPr>
          <p:spPr bwMode="auto"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# Photons</a:t>
              </a:r>
            </a:p>
          </p:txBody>
        </p:sp>
        <p:sp>
          <p:nvSpPr>
            <p:cNvPr id="74763" name="Text Box 10"/>
            <p:cNvSpPr txBox="1">
              <a:spLocks noChangeArrowheads="1"/>
            </p:cNvSpPr>
            <p:nvPr/>
          </p:nvSpPr>
          <p:spPr bwMode="auto"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Wavelength</a:t>
              </a:r>
            </a:p>
          </p:txBody>
        </p:sp>
      </p:grpSp>
      <p:sp>
        <p:nvSpPr>
          <p:cNvPr id="74760" name="Rectangle 11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3310967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FF"/>
                </a:solidFill>
                <a:latin typeface="Helvetica" panose="020B0604020202020204" pitchFamily="34" charset="0"/>
              </a:rPr>
              <a:t>The Psychophysical Correspondence</a:t>
            </a:r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2667000" y="1630363"/>
            <a:ext cx="1876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Variance</a:t>
            </a:r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5373688" y="1630363"/>
            <a:ext cx="2190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Saturation</a:t>
            </a:r>
          </a:p>
        </p:txBody>
      </p:sp>
      <p:sp>
        <p:nvSpPr>
          <p:cNvPr id="75782" name="AutoShape 6"/>
          <p:cNvSpPr>
            <a:spLocks noChangeArrowheads="1"/>
          </p:cNvSpPr>
          <p:nvPr/>
        </p:nvSpPr>
        <p:spPr bwMode="auto">
          <a:xfrm>
            <a:off x="4537075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75783" name="Group 7"/>
          <p:cNvGrpSpPr>
            <a:grpSpLocks/>
          </p:cNvGrpSpPr>
          <p:nvPr/>
        </p:nvGrpSpPr>
        <p:grpSpPr bwMode="auto">
          <a:xfrm>
            <a:off x="1524000" y="2895600"/>
            <a:ext cx="7391400" cy="3421063"/>
            <a:chOff x="960" y="1824"/>
            <a:chExt cx="4656" cy="2155"/>
          </a:xfrm>
        </p:grpSpPr>
        <p:sp>
          <p:nvSpPr>
            <p:cNvPr id="75785" name="Text Box 8"/>
            <p:cNvSpPr txBox="1">
              <a:spLocks noChangeArrowheads="1"/>
            </p:cNvSpPr>
            <p:nvPr/>
          </p:nvSpPr>
          <p:spPr bwMode="auto"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Wavelength</a:t>
              </a:r>
            </a:p>
          </p:txBody>
        </p:sp>
        <p:pic>
          <p:nvPicPr>
            <p:cNvPr id="75786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824"/>
              <a:ext cx="4656" cy="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87" name="Text Box 10"/>
            <p:cNvSpPr txBox="1">
              <a:spLocks noChangeArrowheads="1"/>
            </p:cNvSpPr>
            <p:nvPr/>
          </p:nvSpPr>
          <p:spPr bwMode="auto"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# Photons</a:t>
              </a:r>
            </a:p>
          </p:txBody>
        </p:sp>
      </p:grpSp>
      <p:sp>
        <p:nvSpPr>
          <p:cNvPr id="75784" name="Rectangle 11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2491825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FF"/>
                </a:solidFill>
                <a:latin typeface="Helvetica" panose="020B0604020202020204" pitchFamily="34" charset="0"/>
              </a:rPr>
              <a:t>The Psychophysical Correspondence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2819400" y="1630363"/>
            <a:ext cx="10874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Area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4876800" y="1630363"/>
            <a:ext cx="23034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  <a:latin typeface="Helvetica" panose="020B0604020202020204" pitchFamily="34" charset="0"/>
              </a:rPr>
              <a:t>Brightness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auto">
          <a:xfrm>
            <a:off x="4040188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76807" name="Group 7"/>
          <p:cNvGrpSpPr>
            <a:grpSpLocks/>
          </p:cNvGrpSpPr>
          <p:nvPr/>
        </p:nvGrpSpPr>
        <p:grpSpPr bwMode="auto">
          <a:xfrm>
            <a:off x="1295400" y="2693988"/>
            <a:ext cx="6858000" cy="3622675"/>
            <a:chOff x="816" y="1697"/>
            <a:chExt cx="4320" cy="2282"/>
          </a:xfrm>
        </p:grpSpPr>
        <p:sp>
          <p:nvSpPr>
            <p:cNvPr id="76809" name="Text Box 8"/>
            <p:cNvSpPr txBox="1">
              <a:spLocks noChangeArrowheads="1"/>
            </p:cNvSpPr>
            <p:nvPr/>
          </p:nvSpPr>
          <p:spPr bwMode="auto">
            <a:xfrm rot="-5400000">
              <a:off x="417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# Photons</a:t>
              </a:r>
            </a:p>
          </p:txBody>
        </p:sp>
        <p:sp>
          <p:nvSpPr>
            <p:cNvPr id="76810" name="Text Box 9"/>
            <p:cNvSpPr txBox="1">
              <a:spLocks noChangeArrowheads="1"/>
            </p:cNvSpPr>
            <p:nvPr/>
          </p:nvSpPr>
          <p:spPr bwMode="auto">
            <a:xfrm>
              <a:off x="2400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FFFF00"/>
                  </a:solidFill>
                  <a:latin typeface="Helvetica" panose="020B0604020202020204" pitchFamily="34" charset="0"/>
                </a:rPr>
                <a:t>Wavelength</a:t>
              </a:r>
            </a:p>
          </p:txBody>
        </p:sp>
        <p:pic>
          <p:nvPicPr>
            <p:cNvPr id="76811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697"/>
              <a:ext cx="3936" cy="1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808" name="Rectangle 11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1034021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9"/>
          <a:stretch>
            <a:fillRect/>
          </a:stretch>
        </p:blipFill>
        <p:spPr bwMode="auto">
          <a:xfrm>
            <a:off x="990600" y="1595438"/>
            <a:ext cx="4953000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1600200" y="1371600"/>
            <a:ext cx="3589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Three kinds of cones:</a:t>
            </a:r>
          </a:p>
        </p:txBody>
      </p:sp>
      <p:sp>
        <p:nvSpPr>
          <p:cNvPr id="77830" name="Text Box 7"/>
          <p:cNvSpPr txBox="1">
            <a:spLocks noChangeArrowheads="1"/>
          </p:cNvSpPr>
          <p:nvPr/>
        </p:nvSpPr>
        <p:spPr bwMode="auto">
          <a:xfrm>
            <a:off x="2163763" y="228600"/>
            <a:ext cx="5346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99"/>
                </a:solidFill>
                <a:latin typeface="Helvetica" panose="020B0604020202020204" pitchFamily="34" charset="0"/>
              </a:rPr>
              <a:t>Physiology of Color Vision</a:t>
            </a:r>
            <a:endParaRPr lang="en-US" altLang="en-US" sz="2400">
              <a:solidFill>
                <a:srgbClr val="00FF99"/>
              </a:solidFill>
            </a:endParaRPr>
          </a:p>
        </p:txBody>
      </p:sp>
      <p:pic>
        <p:nvPicPr>
          <p:cNvPr id="7783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3260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10"/>
          <p:cNvSpPr txBox="1">
            <a:spLocks noChangeArrowheads="1"/>
          </p:cNvSpPr>
          <p:nvPr/>
        </p:nvSpPr>
        <p:spPr bwMode="auto">
          <a:xfrm>
            <a:off x="2957513" y="5943600"/>
            <a:ext cx="49672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white"/>
                </a:solidFill>
                <a:latin typeface="Arial" panose="020B0604020202020204" pitchFamily="34" charset="0"/>
              </a:rPr>
              <a:t> Why are M and L cones so close?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white"/>
                </a:solidFill>
                <a:latin typeface="Arial" panose="020B0604020202020204" pitchFamily="34" charset="0"/>
              </a:rPr>
              <a:t> Why are there 3?</a:t>
            </a:r>
          </a:p>
        </p:txBody>
      </p:sp>
    </p:spTree>
    <p:extLst>
      <p:ext uri="{BB962C8B-B14F-4D97-AF65-F5344CB8AC3E}">
        <p14:creationId xmlns:p14="http://schemas.microsoft.com/office/powerpoint/2010/main" val="1799643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Impossible Colors</a:t>
            </a:r>
          </a:p>
        </p:txBody>
      </p:sp>
      <p:sp>
        <p:nvSpPr>
          <p:cNvPr id="3" name="Content Placeholder 16"/>
          <p:cNvSpPr txBox="1">
            <a:spLocks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Can you make the cones respond in ways that typical light spectra never would?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hlinkClick r:id="rId2"/>
              </a:rPr>
              <a:t>http://en.wikipedia.org/wiki/Impossible_colors</a:t>
            </a: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  <p:pic>
        <p:nvPicPr>
          <p:cNvPr id="78852" name="Picture 2" descr="C:\Users\James\Desktop\Impossible_Colors,_Blue_and_Yellow,_for_3dT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805113"/>
            <a:ext cx="205740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2" descr="C:\Users\James\Desktop\Impossible_Colors,_Blue_and_Yellow,_for_3dT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32300"/>
            <a:ext cx="3502025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79868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CS 143 – James Hays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838200"/>
            <a:ext cx="8229600" cy="195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r>
              <a:rPr lang="en-US" sz="2800" dirty="0"/>
              <a:t>Continuing his course – many materials, </a:t>
            </a:r>
            <a:r>
              <a:rPr lang="en-US" sz="2800" dirty="0" err="1"/>
              <a:t>courseworks</a:t>
            </a:r>
            <a:r>
              <a:rPr lang="en-US" sz="2800" dirty="0"/>
              <a:t>, based from him + previous staff – serious thanks!</a:t>
            </a:r>
          </a:p>
          <a:p>
            <a:pPr>
              <a:buFont typeface="Arial" pitchFamily="34" charset="0"/>
              <a:buNone/>
            </a:pPr>
            <a:endParaRPr lang="en-US" sz="2800" dirty="0"/>
          </a:p>
          <a:p>
            <a:pPr>
              <a:buFont typeface="Arial" pitchFamily="34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4039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9480" r="64444" b="45007"/>
          <a:stretch>
            <a:fillRect/>
          </a:stretch>
        </p:blipFill>
        <p:spPr bwMode="auto">
          <a:xfrm>
            <a:off x="2133600" y="1066800"/>
            <a:ext cx="4419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Tetrachromatism</a:t>
            </a:r>
          </a:p>
        </p:txBody>
      </p:sp>
      <p:sp>
        <p:nvSpPr>
          <p:cNvPr id="79876" name="Content Placeholder 2"/>
          <p:cNvSpPr>
            <a:spLocks noGrp="1"/>
          </p:cNvSpPr>
          <p:nvPr>
            <p:ph idx="1"/>
          </p:nvPr>
        </p:nvSpPr>
        <p:spPr>
          <a:xfrm>
            <a:off x="685800" y="4495800"/>
            <a:ext cx="77724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Most birds, and many other animals, have cones for ultraviolet light.</a:t>
            </a:r>
          </a:p>
          <a:p>
            <a:r>
              <a:rPr lang="en-US" altLang="en-US" dirty="0"/>
              <a:t>Some humans seem to have four cones (12% of females).</a:t>
            </a:r>
          </a:p>
          <a:p>
            <a:r>
              <a:rPr lang="en-US" altLang="en-US" dirty="0"/>
              <a:t>True </a:t>
            </a:r>
            <a:r>
              <a:rPr lang="en-US" altLang="en-US" dirty="0" err="1"/>
              <a:t>tetrachromatism</a:t>
            </a:r>
            <a:r>
              <a:rPr lang="en-US" altLang="en-US" dirty="0"/>
              <a:t> is _rare_; requires learning. </a:t>
            </a:r>
          </a:p>
        </p:txBody>
      </p:sp>
      <p:sp>
        <p:nvSpPr>
          <p:cNvPr id="79877" name="TextBox 4"/>
          <p:cNvSpPr txBox="1">
            <a:spLocks noChangeArrowheads="1"/>
          </p:cNvSpPr>
          <p:nvPr/>
        </p:nvSpPr>
        <p:spPr bwMode="auto">
          <a:xfrm>
            <a:off x="6019800" y="1981200"/>
            <a:ext cx="1676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Bird cone responses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641342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 vision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1143000"/>
            <a:ext cx="4419600" cy="518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843881"/>
            <a:ext cx="6153150" cy="3429000"/>
          </a:xfrm>
        </p:spPr>
      </p:pic>
    </p:spTree>
    <p:extLst>
      <p:ext uri="{BB962C8B-B14F-4D97-AF65-F5344CB8AC3E}">
        <p14:creationId xmlns:p14="http://schemas.microsoft.com/office/powerpoint/2010/main" val="2082638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9" y="0"/>
            <a:ext cx="7260911" cy="6870539"/>
          </a:xfrm>
        </p:spPr>
      </p:pic>
    </p:spTree>
    <p:extLst>
      <p:ext uri="{BB962C8B-B14F-4D97-AF65-F5344CB8AC3E}">
        <p14:creationId xmlns:p14="http://schemas.microsoft.com/office/powerpoint/2010/main" val="959685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Spectra</a:t>
            </a:r>
          </a:p>
        </p:txBody>
      </p:sp>
      <p:pic>
        <p:nvPicPr>
          <p:cNvPr id="80899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143000"/>
            <a:ext cx="7010400" cy="5507038"/>
          </a:xfrm>
          <a:noFill/>
        </p:spPr>
      </p:pic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1812925" y="2209800"/>
            <a:ext cx="153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metamers</a:t>
            </a:r>
          </a:p>
        </p:txBody>
      </p:sp>
      <p:sp>
        <p:nvSpPr>
          <p:cNvPr id="400390" name="Line 6"/>
          <p:cNvSpPr>
            <a:spLocks noChangeShapeType="1"/>
          </p:cNvSpPr>
          <p:nvPr/>
        </p:nvSpPr>
        <p:spPr bwMode="auto">
          <a:xfrm>
            <a:off x="2819400" y="2667000"/>
            <a:ext cx="1981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0391" name="Line 7"/>
          <p:cNvSpPr>
            <a:spLocks noChangeShapeType="1"/>
          </p:cNvSpPr>
          <p:nvPr/>
        </p:nvSpPr>
        <p:spPr bwMode="auto">
          <a:xfrm>
            <a:off x="2667000" y="26670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75251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9" grpId="0"/>
      <p:bldP spid="400390" grpId="0" animBg="1"/>
      <p:bldP spid="40039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5000"/>
            <a:ext cx="8763000" cy="2362200"/>
          </a:xfrm>
        </p:spPr>
        <p:txBody>
          <a:bodyPr/>
          <a:lstStyle/>
          <a:p>
            <a:pPr algn="ctr"/>
            <a:r>
              <a:rPr lang="en-US" dirty="0"/>
              <a:t>Does color exist?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 we care about human vision </a:t>
            </a:r>
            <a:br>
              <a:rPr lang="en-US" dirty="0"/>
            </a:br>
            <a:r>
              <a:rPr lang="en-US" dirty="0"/>
              <a:t>in this class?</a:t>
            </a:r>
          </a:p>
        </p:txBody>
      </p:sp>
    </p:spTree>
    <p:extLst>
      <p:ext uri="{BB962C8B-B14F-4D97-AF65-F5344CB8AC3E}">
        <p14:creationId xmlns:p14="http://schemas.microsoft.com/office/powerpoint/2010/main" val="3121149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err="1"/>
              <a:t>Ornithopters</a:t>
            </a:r>
            <a:endParaRPr lang="en-US" dirty="0"/>
          </a:p>
        </p:txBody>
      </p:sp>
      <p:pic>
        <p:nvPicPr>
          <p:cNvPr id="128004" name="Picture 4" descr="https://upload.wikimedia.org/wikipedia/commons/0/0e/Edward_Frost_ornithop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90774"/>
            <a:ext cx="32385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6" name="Picture 6" descr="https://upload.wikimedia.org/wikipedia/commons/5/50/Leonardo_da_Vinci_helicopter_and_lifting_w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8"/>
          <a:stretch/>
        </p:blipFill>
        <p:spPr bwMode="auto">
          <a:xfrm>
            <a:off x="609600" y="2667000"/>
            <a:ext cx="34671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4206281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Why do we care about human vision?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dirty="0">
                <a:solidFill>
                  <a:prstClr val="black"/>
                </a:solidFill>
              </a:rPr>
              <a:t>We don’t, necessarily.</a:t>
            </a:r>
          </a:p>
          <a:p>
            <a:pPr eaLnBrk="1" hangingPunct="1"/>
            <a:endParaRPr lang="en-US" dirty="0">
              <a:solidFill>
                <a:prstClr val="black"/>
              </a:solidFill>
            </a:endParaRPr>
          </a:p>
          <a:p>
            <a:pPr eaLnBrk="1" hangingPunct="1"/>
            <a:r>
              <a:rPr lang="en-US" dirty="0">
                <a:solidFill>
                  <a:prstClr val="black"/>
                </a:solidFill>
              </a:rPr>
              <a:t>But cameras imitate the frequency response of the human eye, so we should know that much.</a:t>
            </a:r>
          </a:p>
          <a:p>
            <a:pPr eaLnBrk="1" hangingPunct="1"/>
            <a:r>
              <a:rPr lang="en-US" dirty="0">
                <a:solidFill>
                  <a:prstClr val="black"/>
                </a:solidFill>
              </a:rPr>
              <a:t>Computer vision wouldn’t get as much scrutiny if biological vision (especially human vision) hadn’t proved that it was possible to make important judgements from images.</a:t>
            </a:r>
          </a:p>
          <a:p>
            <a:pPr lvl="1" eaLnBrk="1" hangingPunct="1"/>
            <a:endParaRPr lang="en-US" dirty="0">
              <a:solidFill>
                <a:prstClr val="black"/>
              </a:solidFill>
            </a:endParaRPr>
          </a:p>
          <a:p>
            <a:pPr lvl="1" eaLnBrk="1" hangingPunct="1"/>
            <a:endParaRPr lang="en-US" dirty="0">
              <a:solidFill>
                <a:prstClr val="black"/>
              </a:solidFill>
            </a:endParaRPr>
          </a:p>
          <a:p>
            <a:pPr eaLnBrk="1" hangingPunct="1"/>
            <a:endParaRPr lang="en-US" dirty="0">
              <a:solidFill>
                <a:prstClr val="black"/>
              </a:solidFill>
            </a:endParaRPr>
          </a:p>
          <a:p>
            <a:pPr eaLnBrk="1" hangingPunct="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8433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34400" cy="914400"/>
          </a:xfrm>
        </p:spPr>
        <p:txBody>
          <a:bodyPr/>
          <a:lstStyle/>
          <a:p>
            <a:r>
              <a:rPr lang="en-US" dirty="0"/>
              <a:t>Does computer vision “understand” images?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3200" dirty="0">
                <a:solidFill>
                  <a:prstClr val="black"/>
                </a:solidFill>
              </a:rPr>
              <a:t>"Can machines fly?" The answer is yes, because airplanes fly.</a:t>
            </a:r>
          </a:p>
          <a:p>
            <a:pPr marL="0" indent="0">
              <a:buFont typeface="Arial" charset="0"/>
              <a:buNone/>
            </a:pPr>
            <a:endParaRPr lang="en-US" sz="3200" dirty="0">
              <a:solidFill>
                <a:prstClr val="black"/>
              </a:solidFill>
            </a:endParaRPr>
          </a:p>
          <a:p>
            <a:pPr marL="0" indent="0">
              <a:buFont typeface="Arial" charset="0"/>
              <a:buNone/>
            </a:pPr>
            <a:r>
              <a:rPr lang="en-US" sz="3200" dirty="0">
                <a:solidFill>
                  <a:prstClr val="black"/>
                </a:solidFill>
              </a:rPr>
              <a:t>"Can machines swim?" The answer is no, because submarines don't swim.</a:t>
            </a:r>
          </a:p>
          <a:p>
            <a:pPr marL="0" indent="0">
              <a:buFont typeface="Arial" charset="0"/>
              <a:buNone/>
            </a:pPr>
            <a:endParaRPr lang="en-US" sz="3200" dirty="0">
              <a:solidFill>
                <a:prstClr val="black"/>
              </a:solidFill>
            </a:endParaRPr>
          </a:p>
          <a:p>
            <a:pPr marL="0" indent="0">
              <a:buFont typeface="Arial" charset="0"/>
              <a:buNone/>
            </a:pPr>
            <a:r>
              <a:rPr lang="en-US" sz="3200" dirty="0">
                <a:solidFill>
                  <a:prstClr val="black"/>
                </a:solidFill>
              </a:rPr>
              <a:t>"Can machines think?" Is this question like the first, or like the second?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9000" y="651519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prstClr val="black"/>
                </a:solidFill>
              </a:rPr>
              <a:t>Source: </a:t>
            </a:r>
            <a:r>
              <a:rPr lang="en-US" sz="1400" dirty="0" err="1">
                <a:solidFill>
                  <a:prstClr val="black"/>
                </a:solidFill>
              </a:rPr>
              <a:t>Norvig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95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Sensing in Camera (RGB)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084263"/>
            <a:ext cx="6832600" cy="3692525"/>
          </a:xfrm>
        </p:spPr>
        <p:txBody>
          <a:bodyPr/>
          <a:lstStyle/>
          <a:p>
            <a:r>
              <a:rPr lang="en-US" altLang="en-US" dirty="0"/>
              <a:t>3-chip vs. 1-chip: quality vs. cost</a:t>
            </a:r>
          </a:p>
          <a:p>
            <a:r>
              <a:rPr lang="en-US" altLang="en-US" dirty="0"/>
              <a:t>Why more green?</a:t>
            </a:r>
          </a:p>
        </p:txBody>
      </p:sp>
      <p:pic>
        <p:nvPicPr>
          <p:cNvPr id="82948" name="Picture 4" descr="ccd_prism"/>
          <p:cNvPicPr>
            <a:picLocks noChangeAspect="1" noChangeArrowheads="1"/>
          </p:cNvPicPr>
          <p:nvPr/>
        </p:nvPicPr>
        <p:blipFill>
          <a:blip r:embed="rId2">
            <a:lum bright="-36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464820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4245" name="Rectangle 5"/>
          <p:cNvSpPr>
            <a:spLocks noChangeArrowheads="1"/>
          </p:cNvSpPr>
          <p:nvPr/>
        </p:nvSpPr>
        <p:spPr bwMode="auto">
          <a:xfrm>
            <a:off x="2667000" y="6248400"/>
            <a:ext cx="6054725" cy="369888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4F81B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http://www.cooldi</a:t>
            </a:r>
            <a:r>
              <a:rPr lang="en-US">
                <a:solidFill>
                  <a:srgbClr val="4F81BD"/>
                </a:solidFill>
                <a:cs typeface="Arial" charset="0"/>
              </a:rPr>
              <a:t>c</a:t>
            </a:r>
            <a:r>
              <a:rPr lang="en-US">
                <a:solidFill>
                  <a:srgbClr val="4F81B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tionary.com/words/Bayer-filter.wikipedia</a:t>
            </a:r>
          </a:p>
        </p:txBody>
      </p:sp>
      <p:pic>
        <p:nvPicPr>
          <p:cNvPr id="394246" name="Picture 6" descr="digital-camera-b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14600"/>
            <a:ext cx="3352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247" name="Picture 7" descr="equilumin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429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4248" name="Rectangle 8"/>
          <p:cNvSpPr>
            <a:spLocks noChangeArrowheads="1"/>
          </p:cNvSpPr>
          <p:nvPr/>
        </p:nvSpPr>
        <p:spPr bwMode="auto">
          <a:xfrm>
            <a:off x="1143000" y="5576888"/>
            <a:ext cx="2667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prstClr val="black"/>
                </a:solidFill>
              </a:rPr>
              <a:t>Why 3 colors?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1625489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3" grpId="0" build="p"/>
      <p:bldP spid="394245" grpId="0" animBg="1"/>
      <p:bldP spid="39424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Practical Color Sensing: Bayer Grid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3962400"/>
            <a:ext cx="3048000" cy="205263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Estimate RGB</a:t>
            </a:r>
            <a:br>
              <a:rPr lang="en-US" altLang="en-US"/>
            </a:br>
            <a:r>
              <a:rPr lang="en-US" altLang="en-US"/>
              <a:t>at ‘G’ cells from neighboring values</a:t>
            </a:r>
          </a:p>
        </p:txBody>
      </p:sp>
      <p:pic>
        <p:nvPicPr>
          <p:cNvPr id="36868" name="Picture 4" descr="ccd_interpo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1600"/>
            <a:ext cx="21272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5" descr="BayerPatternFil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5638800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Text Box 7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277708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/>
          <a:lstStyle/>
          <a:p>
            <a:r>
              <a:rPr lang="en-US" dirty="0"/>
              <a:t>Reminder: the 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35563"/>
          </a:xfrm>
        </p:spPr>
        <p:txBody>
          <a:bodyPr/>
          <a:lstStyle/>
          <a:p>
            <a:r>
              <a:rPr lang="en-US" dirty="0"/>
              <a:t>Lectures have associated readings</a:t>
            </a:r>
          </a:p>
          <a:p>
            <a:r>
              <a:rPr lang="en-US" dirty="0" err="1"/>
              <a:t>Szeliski</a:t>
            </a:r>
            <a:r>
              <a:rPr lang="en-US" dirty="0"/>
              <a:t> 2.2 and 2.3 for today</a:t>
            </a:r>
          </a:p>
        </p:txBody>
      </p:sp>
    </p:spTree>
    <p:extLst>
      <p:ext uri="{BB962C8B-B14F-4D97-AF65-F5344CB8AC3E}">
        <p14:creationId xmlns:p14="http://schemas.microsoft.com/office/powerpoint/2010/main" val="780606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Color Response</a:t>
            </a:r>
          </a:p>
        </p:txBody>
      </p:sp>
      <p:sp>
        <p:nvSpPr>
          <p:cNvPr id="4" name="Rectangle 3"/>
          <p:cNvSpPr/>
          <p:nvPr/>
        </p:nvSpPr>
        <p:spPr>
          <a:xfrm>
            <a:off x="8109037" y="6550521"/>
            <a:ext cx="10349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MaxMax.com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86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69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can we represent color?</a:t>
            </a:r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4"/>
          <p:cNvSpPr txBox="1">
            <a:spLocks noChangeArrowheads="1"/>
          </p:cNvSpPr>
          <p:nvPr/>
        </p:nvSpPr>
        <p:spPr bwMode="auto">
          <a:xfrm>
            <a:off x="5686425" y="6596063"/>
            <a:ext cx="34575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http://en.wikipedia.org/wiki/File:RGB_illumination.jpg</a:t>
            </a:r>
          </a:p>
        </p:txBody>
      </p:sp>
    </p:spTree>
    <p:extLst>
      <p:ext uri="{BB962C8B-B14F-4D97-AF65-F5344CB8AC3E}">
        <p14:creationId xmlns:p14="http://schemas.microsoft.com/office/powerpoint/2010/main" val="2896243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RGB</a:t>
            </a:r>
          </a:p>
        </p:txBody>
      </p:sp>
      <p:grpSp>
        <p:nvGrpSpPr>
          <p:cNvPr id="88067" name="Group 13"/>
          <p:cNvGrpSpPr>
            <a:grpSpLocks/>
          </p:cNvGrpSpPr>
          <p:nvPr/>
        </p:nvGrpSpPr>
        <p:grpSpPr bwMode="auto">
          <a:xfrm>
            <a:off x="609600" y="1371600"/>
            <a:ext cx="4029075" cy="4038600"/>
            <a:chOff x="609600" y="1371600"/>
            <a:chExt cx="4724400" cy="4953000"/>
          </a:xfrm>
        </p:grpSpPr>
        <p:pic>
          <p:nvPicPr>
            <p:cNvPr id="880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" y="1371600"/>
              <a:ext cx="4686300" cy="46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8079" name="Group 37"/>
            <p:cNvGrpSpPr>
              <a:grpSpLocks/>
            </p:cNvGrpSpPr>
            <p:nvPr/>
          </p:nvGrpSpPr>
          <p:grpSpPr bwMode="auto">
            <a:xfrm>
              <a:off x="609600" y="4953000"/>
              <a:ext cx="1371600" cy="1371600"/>
              <a:chOff x="5486400" y="4648200"/>
              <a:chExt cx="1371600" cy="137160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rot="10800000" flipV="1">
                <a:off x="5486400" y="5410411"/>
                <a:ext cx="837660" cy="22779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rot="16200000" flipV="1">
                <a:off x="5905274" y="4991625"/>
                <a:ext cx="761251" cy="76320"/>
              </a:xfrm>
              <a:prstGeom prst="straightConnector1">
                <a:avLst/>
              </a:prstGeom>
              <a:ln w="57150">
                <a:solidFill>
                  <a:srgbClr val="00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16200000" flipH="1">
                <a:off x="6286486" y="5447985"/>
                <a:ext cx="609389" cy="534241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080" name="TextBox 31"/>
            <p:cNvSpPr txBox="1">
              <a:spLocks noChangeArrowheads="1"/>
            </p:cNvSpPr>
            <p:nvPr/>
          </p:nvSpPr>
          <p:spPr bwMode="auto">
            <a:xfrm>
              <a:off x="3844056" y="1468976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0,1,0</a:t>
              </a:r>
            </a:p>
          </p:txBody>
        </p:sp>
        <p:sp>
          <p:nvSpPr>
            <p:cNvPr id="88081" name="TextBox 32"/>
            <p:cNvSpPr txBox="1">
              <a:spLocks noChangeArrowheads="1"/>
            </p:cNvSpPr>
            <p:nvPr/>
          </p:nvSpPr>
          <p:spPr bwMode="auto">
            <a:xfrm>
              <a:off x="4201453" y="5487448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0,0,1</a:t>
              </a:r>
            </a:p>
          </p:txBody>
        </p:sp>
        <p:sp>
          <p:nvSpPr>
            <p:cNvPr id="88082" name="TextBox 33"/>
            <p:cNvSpPr txBox="1">
              <a:spLocks noChangeArrowheads="1"/>
            </p:cNvSpPr>
            <p:nvPr/>
          </p:nvSpPr>
          <p:spPr bwMode="auto">
            <a:xfrm>
              <a:off x="609600" y="4343400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1,0,0</a:t>
              </a:r>
            </a:p>
          </p:txBody>
        </p:sp>
      </p:grpSp>
      <p:sp>
        <p:nvSpPr>
          <p:cNvPr id="88068" name="TextBox 38"/>
          <p:cNvSpPr txBox="1">
            <a:spLocks noChangeArrowheads="1"/>
          </p:cNvSpPr>
          <p:nvPr/>
        </p:nvSpPr>
        <p:spPr bwMode="auto">
          <a:xfrm>
            <a:off x="4106863" y="6581775"/>
            <a:ext cx="5037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Image from: http://en.wikipedia.org/wiki/File:RGB_color_solid_cube.png</a:t>
            </a:r>
          </a:p>
        </p:txBody>
      </p:sp>
      <p:sp>
        <p:nvSpPr>
          <p:cNvPr id="19465" name="TextBox 39"/>
          <p:cNvSpPr txBox="1">
            <a:spLocks noChangeArrowheads="1"/>
          </p:cNvSpPr>
          <p:nvPr/>
        </p:nvSpPr>
        <p:spPr bwMode="auto">
          <a:xfrm>
            <a:off x="228600" y="5486400"/>
            <a:ext cx="4191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Any color = r*R + g*G + b*B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2000" dirty="0">
                <a:solidFill>
                  <a:prstClr val="black"/>
                </a:solidFill>
              </a:rPr>
              <a:t> Strongly correlated channels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2000" dirty="0">
                <a:solidFill>
                  <a:prstClr val="black"/>
                </a:solidFill>
              </a:rPr>
              <a:t> Non-perceptual </a:t>
            </a:r>
          </a:p>
        </p:txBody>
      </p:sp>
      <p:sp>
        <p:nvSpPr>
          <p:cNvPr id="88070" name="TextBox 12"/>
          <p:cNvSpPr txBox="1">
            <a:spLocks noChangeArrowheads="1"/>
          </p:cNvSpPr>
          <p:nvPr/>
        </p:nvSpPr>
        <p:spPr bwMode="auto">
          <a:xfrm>
            <a:off x="1066800" y="838200"/>
            <a:ext cx="2820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Default color space</a:t>
            </a:r>
          </a:p>
        </p:txBody>
      </p:sp>
      <p:pic>
        <p:nvPicPr>
          <p:cNvPr id="88071" name="Picture 2" descr="C:\Users\Hoiem\Documents\Classes\Spring11 - Computer Vision\figs\color spaces\neighborhood6_rgb_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0493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3" descr="C:\Users\Hoiem\Documents\Classes\Spring11 - Computer Vision\figs\color spaces\neighborhood6_rgb_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6482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Picture 4" descr="C:\Users\Hoiem\Documents\Classes\Spring11 - Computer Vision\figs\color spaces\neighborhood6_rgb_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35300"/>
            <a:ext cx="22860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4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5" name="TextBox 18"/>
          <p:cNvSpPr txBox="1">
            <a:spLocks noChangeArrowheads="1"/>
          </p:cNvSpPr>
          <p:nvPr/>
        </p:nvSpPr>
        <p:spPr bwMode="auto">
          <a:xfrm>
            <a:off x="7696200" y="2068513"/>
            <a:ext cx="92845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prstClr val="black"/>
                </a:solidFill>
              </a:rPr>
              <a:t>R = 1</a:t>
            </a:r>
          </a:p>
          <a:p>
            <a:pPr>
              <a:spcBef>
                <a:spcPct val="0"/>
              </a:spcBef>
            </a:pPr>
            <a:r>
              <a:rPr lang="en-US" altLang="en-US" sz="1100" dirty="0">
                <a:solidFill>
                  <a:prstClr val="black"/>
                </a:solidFill>
              </a:rPr>
              <a:t>(G=0,B=0)</a:t>
            </a:r>
          </a:p>
        </p:txBody>
      </p:sp>
      <p:sp>
        <p:nvSpPr>
          <p:cNvPr id="88076" name="TextBox 19"/>
          <p:cNvSpPr txBox="1">
            <a:spLocks noChangeArrowheads="1"/>
          </p:cNvSpPr>
          <p:nvPr/>
        </p:nvSpPr>
        <p:spPr bwMode="auto">
          <a:xfrm>
            <a:off x="7696200" y="3657600"/>
            <a:ext cx="94448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prstClr val="black"/>
                </a:solidFill>
              </a:rPr>
              <a:t>G = 1</a:t>
            </a:r>
          </a:p>
          <a:p>
            <a:pPr>
              <a:spcBef>
                <a:spcPct val="0"/>
              </a:spcBef>
            </a:pPr>
            <a:r>
              <a:rPr lang="en-US" altLang="en-US" sz="1100" dirty="0">
                <a:solidFill>
                  <a:prstClr val="black"/>
                </a:solidFill>
              </a:rPr>
              <a:t>(R=0,B=0)</a:t>
            </a:r>
            <a:endParaRPr lang="en-US" altLang="en-US" sz="1100" b="1" dirty="0">
              <a:solidFill>
                <a:prstClr val="black"/>
              </a:solidFill>
            </a:endParaRPr>
          </a:p>
        </p:txBody>
      </p:sp>
      <p:sp>
        <p:nvSpPr>
          <p:cNvPr id="88077" name="TextBox 20"/>
          <p:cNvSpPr txBox="1">
            <a:spLocks noChangeArrowheads="1"/>
          </p:cNvSpPr>
          <p:nvPr/>
        </p:nvSpPr>
        <p:spPr bwMode="auto">
          <a:xfrm>
            <a:off x="7696200" y="5257800"/>
            <a:ext cx="928459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prstClr val="black"/>
                </a:solidFill>
              </a:rPr>
              <a:t>B = 1</a:t>
            </a:r>
          </a:p>
          <a:p>
            <a:pPr>
              <a:spcBef>
                <a:spcPct val="0"/>
              </a:spcBef>
            </a:pPr>
            <a:r>
              <a:rPr lang="en-US" altLang="en-US" sz="1100" dirty="0">
                <a:solidFill>
                  <a:prstClr val="black"/>
                </a:solidFill>
              </a:rPr>
              <a:t>(R=0,G=0)</a:t>
            </a:r>
          </a:p>
        </p:txBody>
      </p:sp>
    </p:spTree>
    <p:extLst>
      <p:ext uri="{BB962C8B-B14F-4D97-AF65-F5344CB8AC3E}">
        <p14:creationId xmlns:p14="http://schemas.microsoft.com/office/powerpoint/2010/main" val="246581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color a vector space?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Got it.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 = r*R + g*G + b*B</a:t>
            </a:r>
          </a:p>
        </p:txBody>
      </p:sp>
    </p:spTree>
    <p:extLst>
      <p:ext uri="{BB962C8B-B14F-4D97-AF65-F5344CB8AC3E}">
        <p14:creationId xmlns:p14="http://schemas.microsoft.com/office/powerpoint/2010/main" val="2515079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Image</a:t>
            </a:r>
          </a:p>
        </p:txBody>
      </p:sp>
      <p:pic>
        <p:nvPicPr>
          <p:cNvPr id="84995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62200"/>
            <a:ext cx="37909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5" descr="C:\Users\Hoiem\Documents\Classes\Computational Photography - Fall 2010\lectures\figs\filters\im_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11430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6" descr="C:\Users\Hoiem\Documents\Classes\Computational Photography - Fall 2010\lectures\figs\filters\im_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28194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7" descr="C:\Users\Hoiem\Documents\Classes\Computational Photography - Fall 2010\lectures\figs\filters\im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44196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TextBox 7"/>
          <p:cNvSpPr txBox="1">
            <a:spLocks noChangeArrowheads="1"/>
          </p:cNvSpPr>
          <p:nvPr/>
        </p:nvSpPr>
        <p:spPr bwMode="auto">
          <a:xfrm>
            <a:off x="7281863" y="762000"/>
            <a:ext cx="35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R</a:t>
            </a:r>
          </a:p>
        </p:txBody>
      </p:sp>
      <p:sp>
        <p:nvSpPr>
          <p:cNvPr id="85000" name="TextBox 8"/>
          <p:cNvSpPr txBox="1">
            <a:spLocks noChangeArrowheads="1"/>
          </p:cNvSpPr>
          <p:nvPr/>
        </p:nvSpPr>
        <p:spPr bwMode="auto">
          <a:xfrm>
            <a:off x="8043863" y="2438400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85001" name="TextBox 9"/>
          <p:cNvSpPr txBox="1">
            <a:spLocks noChangeArrowheads="1"/>
          </p:cNvSpPr>
          <p:nvPr/>
        </p:nvSpPr>
        <p:spPr bwMode="auto">
          <a:xfrm>
            <a:off x="8729663" y="3962400"/>
            <a:ext cx="338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038600" y="33528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7724751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Images in Matlab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362200"/>
          </a:xfrm>
        </p:spPr>
        <p:txBody>
          <a:bodyPr>
            <a:normAutofit fontScale="70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Images represented as a matrix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Suppose we have a </a:t>
            </a:r>
            <a:r>
              <a:rPr lang="en-US" dirty="0" err="1"/>
              <a:t>NxM</a:t>
            </a:r>
            <a:r>
              <a:rPr lang="en-US" dirty="0"/>
              <a:t> RGB image called “</a:t>
            </a:r>
            <a:r>
              <a:rPr lang="en-US" dirty="0" err="1"/>
              <a:t>im</a:t>
            </a:r>
            <a:r>
              <a:rPr lang="en-US" dirty="0"/>
              <a:t>”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(1,1,1) = top-left pixel value in R-channel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(y, x, b) = y pixels down, x pixels to right in the </a:t>
            </a:r>
            <a:r>
              <a:rPr lang="en-US" dirty="0" err="1"/>
              <a:t>b</a:t>
            </a:r>
            <a:r>
              <a:rPr lang="en-US" baseline="30000" dirty="0" err="1"/>
              <a:t>th</a:t>
            </a:r>
            <a:r>
              <a:rPr lang="en-US" dirty="0"/>
              <a:t> 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(N, M, 3) = bottom-right pixel in B-channel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err="1"/>
              <a:t>imread</a:t>
            </a:r>
            <a:r>
              <a:rPr lang="en-US" dirty="0"/>
              <a:t>(filename) returns a uint8 image (values 0 to 255)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Convert to double format (values 0 to 1) with im2double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05200" y="46101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67000" y="41529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36957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6458" name="TextBox 6"/>
          <p:cNvSpPr txBox="1">
            <a:spLocks noChangeArrowheads="1"/>
          </p:cNvSpPr>
          <p:nvPr/>
        </p:nvSpPr>
        <p:spPr bwMode="auto">
          <a:xfrm>
            <a:off x="6705600" y="34671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</a:t>
            </a:r>
          </a:p>
        </p:txBody>
      </p:sp>
      <p:sp>
        <p:nvSpPr>
          <p:cNvPr id="86459" name="TextBox 7"/>
          <p:cNvSpPr txBox="1">
            <a:spLocks noChangeArrowheads="1"/>
          </p:cNvSpPr>
          <p:nvPr/>
        </p:nvSpPr>
        <p:spPr bwMode="auto">
          <a:xfrm>
            <a:off x="7620000" y="3924300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86460" name="TextBox 8"/>
          <p:cNvSpPr txBox="1">
            <a:spLocks noChangeArrowheads="1"/>
          </p:cNvSpPr>
          <p:nvPr/>
        </p:nvSpPr>
        <p:spPr bwMode="auto">
          <a:xfrm>
            <a:off x="8382000" y="43053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86461" name="TextBox 9"/>
          <p:cNvSpPr txBox="1">
            <a:spLocks noChangeArrowheads="1"/>
          </p:cNvSpPr>
          <p:nvPr/>
        </p:nvSpPr>
        <p:spPr bwMode="auto">
          <a:xfrm>
            <a:off x="1004888" y="3516313"/>
            <a:ext cx="595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57201" y="4838700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463" name="TextBox 12"/>
          <p:cNvSpPr txBox="1">
            <a:spLocks noChangeArrowheads="1"/>
          </p:cNvSpPr>
          <p:nvPr/>
        </p:nvSpPr>
        <p:spPr bwMode="auto">
          <a:xfrm>
            <a:off x="1676400" y="3314700"/>
            <a:ext cx="1004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column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971800" y="3503613"/>
            <a:ext cx="4038600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249715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HSV</a:t>
            </a: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953000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TextBox 3"/>
          <p:cNvSpPr txBox="1">
            <a:spLocks noChangeArrowheads="1"/>
          </p:cNvSpPr>
          <p:nvPr/>
        </p:nvSpPr>
        <p:spPr bwMode="auto">
          <a:xfrm>
            <a:off x="1143000" y="1143000"/>
            <a:ext cx="336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prstClr val="black"/>
                </a:solidFill>
              </a:rPr>
              <a:t>Intuitive color space</a:t>
            </a:r>
          </a:p>
        </p:txBody>
      </p:sp>
    </p:spTree>
    <p:extLst>
      <p:ext uri="{BB962C8B-B14F-4D97-AF65-F5344CB8AC3E}">
        <p14:creationId xmlns:p14="http://schemas.microsoft.com/office/powerpoint/2010/main" val="1776931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477000"/>
          </a:xfrm>
        </p:spPr>
        <p:txBody>
          <a:bodyPr>
            <a:normAutofit/>
          </a:bodyPr>
          <a:lstStyle/>
          <a:p>
            <a:pPr>
              <a:defRPr/>
            </a:pPr>
            <a:br>
              <a:rPr lang="en-US" dirty="0"/>
            </a:br>
            <a:r>
              <a:rPr lang="en-US" dirty="0"/>
              <a:t>If you had to choose, would you rather go without:</a:t>
            </a:r>
            <a:br>
              <a:rPr lang="en-US" dirty="0"/>
            </a:br>
            <a:r>
              <a:rPr lang="en-US" dirty="0"/>
              <a:t>- intensity (‘value’), or</a:t>
            </a:r>
            <a:br>
              <a:rPr lang="en-US" dirty="0"/>
            </a:br>
            <a:r>
              <a:rPr lang="en-US" dirty="0"/>
              <a:t>- hue + saturation (‘</a:t>
            </a:r>
            <a:r>
              <a:rPr lang="en-US" dirty="0" err="1"/>
              <a:t>chroma</a:t>
            </a:r>
            <a:r>
              <a:rPr lang="en-US" dirty="0"/>
              <a:t>’)?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Think-Pair-Share</a:t>
            </a:r>
          </a:p>
        </p:txBody>
      </p:sp>
      <p:sp>
        <p:nvSpPr>
          <p:cNvPr id="3" name="Rectangle 2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2177596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B6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4A7E"/>
                </a:solidFill>
              </a:rPr>
              <a:t>If you had to choose, would you rather go without </a:t>
            </a:r>
            <a:r>
              <a:rPr lang="en-US" dirty="0">
                <a:solidFill>
                  <a:srgbClr val="32000C"/>
                </a:solidFill>
              </a:rPr>
              <a:t>luminance</a:t>
            </a:r>
            <a:r>
              <a:rPr lang="en-US" dirty="0">
                <a:solidFill>
                  <a:srgbClr val="FF4A7E"/>
                </a:solidFill>
              </a:rPr>
              <a:t> or chrominance?</a:t>
            </a:r>
          </a:p>
        </p:txBody>
      </p:sp>
    </p:spTree>
    <p:extLst>
      <p:ext uri="{BB962C8B-B14F-4D97-AF65-F5344CB8AC3E}">
        <p14:creationId xmlns:p14="http://schemas.microsoft.com/office/powerpoint/2010/main" val="13294037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pic>
        <p:nvPicPr>
          <p:cNvPr id="94211" name="Picture 2" descr="C:\Documents and Settings\Derek Hoiem\My Documents\Classes\Spring09 - Visual Scene Understanding\material\figs\neighborhood6_a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821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2743200" y="5938837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Only color shown – constant intensity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81243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t="5468" r="26697" b="57873"/>
          <a:stretch/>
        </p:blipFill>
        <p:spPr bwMode="auto">
          <a:xfrm>
            <a:off x="0" y="1413828"/>
            <a:ext cx="8513379" cy="39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62556" y="5638800"/>
            <a:ext cx="661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3"/>
              </a:rPr>
              <a:t>http://szeliski.org/Book/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077200" y="6581001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James Hayes</a:t>
            </a:r>
          </a:p>
        </p:txBody>
      </p:sp>
    </p:spTree>
    <p:extLst>
      <p:ext uri="{BB962C8B-B14F-4D97-AF65-F5344CB8AC3E}">
        <p14:creationId xmlns:p14="http://schemas.microsoft.com/office/powerpoint/2010/main" val="3264945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590800" y="5938837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Only intensity shown – constant color</a:t>
            </a:r>
          </a:p>
        </p:txBody>
      </p:sp>
      <p:pic>
        <p:nvPicPr>
          <p:cNvPr id="95236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0912797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3886200" y="5867400"/>
            <a:ext cx="1809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Original image</a:t>
            </a:r>
          </a:p>
        </p:txBody>
      </p:sp>
      <p:pic>
        <p:nvPicPr>
          <p:cNvPr id="96260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528239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HSV</a:t>
            </a: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953000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TextBox 3"/>
          <p:cNvSpPr txBox="1">
            <a:spLocks noChangeArrowheads="1"/>
          </p:cNvSpPr>
          <p:nvPr/>
        </p:nvSpPr>
        <p:spPr bwMode="auto">
          <a:xfrm>
            <a:off x="1143000" y="1143000"/>
            <a:ext cx="336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prstClr val="black"/>
                </a:solidFill>
              </a:rPr>
              <a:t>Intuitive color space</a:t>
            </a:r>
          </a:p>
        </p:txBody>
      </p:sp>
      <p:pic>
        <p:nvPicPr>
          <p:cNvPr id="89093" name="Picture 2" descr="C:\Users\Hoiem\Documents\Classes\Spring11 - Computer Vision\figs\color spaces\neighborhood6_hsv_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4" name="Picture 3" descr="C:\Users\Hoiem\Documents\Classes\Spring11 - Computer Vision\figs\color spaces\neighborhood6_hsv_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62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5" name="Picture 4" descr="C:\Users\Hoiem\Documents\Classes\Spring11 - Computer Vision\figs\color spaces\neighborhood6_hsv_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385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6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7" name="TextBox 8"/>
          <p:cNvSpPr txBox="1">
            <a:spLocks noChangeArrowheads="1"/>
          </p:cNvSpPr>
          <p:nvPr/>
        </p:nvSpPr>
        <p:spPr bwMode="auto">
          <a:xfrm>
            <a:off x="7907338" y="2057400"/>
            <a:ext cx="8255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H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(S=1,V=1)</a:t>
            </a:r>
          </a:p>
        </p:txBody>
      </p:sp>
      <p:sp>
        <p:nvSpPr>
          <p:cNvPr id="89098" name="TextBox 9"/>
          <p:cNvSpPr txBox="1">
            <a:spLocks noChangeArrowheads="1"/>
          </p:cNvSpPr>
          <p:nvPr/>
        </p:nvSpPr>
        <p:spPr bwMode="auto">
          <a:xfrm>
            <a:off x="7948613" y="3733800"/>
            <a:ext cx="83343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S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(H=1,V=1)</a:t>
            </a:r>
          </a:p>
        </p:txBody>
      </p:sp>
      <p:sp>
        <p:nvSpPr>
          <p:cNvPr id="89099" name="TextBox 10"/>
          <p:cNvSpPr txBox="1">
            <a:spLocks noChangeArrowheads="1"/>
          </p:cNvSpPr>
          <p:nvPr/>
        </p:nvSpPr>
        <p:spPr bwMode="auto">
          <a:xfrm>
            <a:off x="7924800" y="5562600"/>
            <a:ext cx="8334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V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(H=1,S=0)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8161788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YCbCr</a:t>
            </a:r>
          </a:p>
        </p:txBody>
      </p:sp>
      <p:pic>
        <p:nvPicPr>
          <p:cNvPr id="90115" name="Picture 3" descr="C:\Users\Hoiem\Documents\Classes\Spring11 - Computer Vision\figs\color spaces\neighborhood6_ycbcr_c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623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Picture 4" descr="C:\Users\Hoiem\Documents\Classes\Spring11 - Computer Vision\figs\color spaces\neighborhood6_ycbcr_c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8387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5" descr="C:\Users\Hoiem\Documents\Classes\Spring11 - Computer Vision\figs\color spaces\neighborhood6_ycbcr_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859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TextBox 7"/>
          <p:cNvSpPr txBox="1">
            <a:spLocks noChangeArrowheads="1"/>
          </p:cNvSpPr>
          <p:nvPr/>
        </p:nvSpPr>
        <p:spPr bwMode="auto">
          <a:xfrm>
            <a:off x="7907338" y="2057400"/>
            <a:ext cx="120173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Y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(Cb=0.5,Cr=0.5)</a:t>
            </a:r>
          </a:p>
        </p:txBody>
      </p:sp>
      <p:sp>
        <p:nvSpPr>
          <p:cNvPr id="90119" name="TextBox 8"/>
          <p:cNvSpPr txBox="1">
            <a:spLocks noChangeArrowheads="1"/>
          </p:cNvSpPr>
          <p:nvPr/>
        </p:nvSpPr>
        <p:spPr bwMode="auto">
          <a:xfrm>
            <a:off x="7948613" y="3733800"/>
            <a:ext cx="11144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(Y=0.5,Cr=0.5)</a:t>
            </a:r>
          </a:p>
        </p:txBody>
      </p:sp>
      <p:sp>
        <p:nvSpPr>
          <p:cNvPr id="90120" name="TextBox 9"/>
          <p:cNvSpPr txBox="1">
            <a:spLocks noChangeArrowheads="1"/>
          </p:cNvSpPr>
          <p:nvPr/>
        </p:nvSpPr>
        <p:spPr bwMode="auto">
          <a:xfrm>
            <a:off x="7924800" y="5410200"/>
            <a:ext cx="11080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Cr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(Y=0.5,Cb=05)</a:t>
            </a:r>
          </a:p>
        </p:txBody>
      </p:sp>
      <p:pic>
        <p:nvPicPr>
          <p:cNvPr id="90121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Picture 7" descr="http://upload.wikimedia.org/wikipedia/commons/thumb/5/53/YCbCr-CbCr_Y0.png/120px-YCbCr-CbCr_Y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3" name="Picture 9" descr="http://upload.wikimedia.org/wikipedia/commons/thumb/9/91/YCbCr-CbCr_Y50.png/120px-YCbCr-CbCr_Y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4" name="Picture 11" descr="http://upload.wikimedia.org/wikipedia/commons/thumb/0/08/YCbCr-CbCr_Y100.png/120px-YCbCr-CbCr_Y1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5" name="TextBox 14"/>
          <p:cNvSpPr txBox="1">
            <a:spLocks noChangeArrowheads="1"/>
          </p:cNvSpPr>
          <p:nvPr/>
        </p:nvSpPr>
        <p:spPr bwMode="auto">
          <a:xfrm>
            <a:off x="1303338" y="1676400"/>
            <a:ext cx="601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</a:t>
            </a:r>
          </a:p>
        </p:txBody>
      </p:sp>
      <p:sp>
        <p:nvSpPr>
          <p:cNvPr id="90126" name="TextBox 15"/>
          <p:cNvSpPr txBox="1">
            <a:spLocks noChangeArrowheads="1"/>
          </p:cNvSpPr>
          <p:nvPr/>
        </p:nvSpPr>
        <p:spPr bwMode="auto">
          <a:xfrm>
            <a:off x="3352800" y="1676400"/>
            <a:ext cx="793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Y=0.5</a:t>
            </a:r>
          </a:p>
        </p:txBody>
      </p:sp>
      <p:sp>
        <p:nvSpPr>
          <p:cNvPr id="90127" name="TextBox 16"/>
          <p:cNvSpPr txBox="1">
            <a:spLocks noChangeArrowheads="1"/>
          </p:cNvSpPr>
          <p:nvPr/>
        </p:nvSpPr>
        <p:spPr bwMode="auto">
          <a:xfrm>
            <a:off x="2362200" y="4267200"/>
            <a:ext cx="601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5800" y="40386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29" name="TextBox 19"/>
          <p:cNvSpPr txBox="1">
            <a:spLocks noChangeArrowheads="1"/>
          </p:cNvSpPr>
          <p:nvPr/>
        </p:nvSpPr>
        <p:spPr bwMode="auto">
          <a:xfrm>
            <a:off x="1295400" y="403860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Cb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-342106" y="2934494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31" name="TextBox 22"/>
          <p:cNvSpPr txBox="1">
            <a:spLocks noChangeArrowheads="1"/>
          </p:cNvSpPr>
          <p:nvPr/>
        </p:nvSpPr>
        <p:spPr bwMode="auto">
          <a:xfrm>
            <a:off x="104775" y="28194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Cr</a:t>
            </a:r>
          </a:p>
        </p:txBody>
      </p:sp>
      <p:sp>
        <p:nvSpPr>
          <p:cNvPr id="90132" name="TextBox 23"/>
          <p:cNvSpPr txBox="1">
            <a:spLocks noChangeArrowheads="1"/>
          </p:cNvSpPr>
          <p:nvPr/>
        </p:nvSpPr>
        <p:spPr bwMode="auto">
          <a:xfrm>
            <a:off x="609600" y="838200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Fast to compute, good for compression, used by TV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5919063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908" y="914400"/>
            <a:ext cx="54864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Most JPEG images &amp; videos </a:t>
            </a:r>
            <a:br>
              <a:rPr lang="en-US" dirty="0"/>
            </a:br>
            <a:r>
              <a:rPr lang="en-US" dirty="0"/>
              <a:t>subsample </a:t>
            </a:r>
            <a:r>
              <a:rPr lang="en-US" dirty="0" err="1"/>
              <a:t>chroma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>
          <a:xfrm>
            <a:off x="1219200" y="2133600"/>
            <a:ext cx="6729816" cy="3200400"/>
          </a:xfrm>
        </p:spPr>
      </p:pic>
    </p:spTree>
    <p:extLst>
      <p:ext uri="{BB962C8B-B14F-4D97-AF65-F5344CB8AC3E}">
        <p14:creationId xmlns:p14="http://schemas.microsoft.com/office/powerpoint/2010/main" val="27635472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4692"/>
          <a:stretch/>
        </p:blipFill>
        <p:spPr>
          <a:xfrm>
            <a:off x="381000" y="2209800"/>
            <a:ext cx="843068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09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95400"/>
            <a:ext cx="5419725" cy="54197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722313" y="22860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600" cap="none" dirty="0"/>
              <a:t>Rainbow color map considered harmful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8313" y="8382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Borland and Taylor</a:t>
            </a:r>
          </a:p>
        </p:txBody>
      </p:sp>
    </p:spTree>
    <p:extLst>
      <p:ext uri="{BB962C8B-B14F-4D97-AF65-F5344CB8AC3E}">
        <p14:creationId xmlns:p14="http://schemas.microsoft.com/office/powerpoint/2010/main" val="774877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color perception </a:t>
            </a:r>
            <a:br>
              <a:rPr lang="en-US" dirty="0"/>
            </a:br>
            <a:r>
              <a:rPr lang="en-US" dirty="0"/>
              <a:t>a vector space?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5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Color spaces: L*a*b*</a:t>
            </a:r>
          </a:p>
        </p:txBody>
      </p:sp>
      <p:sp>
        <p:nvSpPr>
          <p:cNvPr id="91139" name="TextBox 4"/>
          <p:cNvSpPr txBox="1">
            <a:spLocks noChangeArrowheads="1"/>
          </p:cNvSpPr>
          <p:nvPr/>
        </p:nvSpPr>
        <p:spPr bwMode="auto">
          <a:xfrm>
            <a:off x="609600" y="991076"/>
            <a:ext cx="5783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>
                <a:solidFill>
                  <a:prstClr val="black"/>
                </a:solidFill>
              </a:rPr>
              <a:t>“Perceptually uniform”</a:t>
            </a:r>
            <a:r>
              <a:rPr lang="en-US" altLang="en-US" dirty="0">
                <a:solidFill>
                  <a:srgbClr val="FF0000"/>
                </a:solidFill>
              </a:rPr>
              <a:t>*</a:t>
            </a:r>
            <a:r>
              <a:rPr lang="en-US" altLang="en-US" dirty="0">
                <a:solidFill>
                  <a:prstClr val="black"/>
                </a:solidFill>
              </a:rPr>
              <a:t> color space</a:t>
            </a:r>
          </a:p>
        </p:txBody>
      </p:sp>
      <p:pic>
        <p:nvPicPr>
          <p:cNvPr id="911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7338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1" descr="C:\Users\Hoiem\Documents\Classes\Spring11 - Computer Vision\figs\color spaces\neighborhood6_lab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2" descr="C:\Users\Hoiem\Documents\Classes\Spring11 - Computer Vision\figs\color spaces\neighborhood6_lab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525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Picture 3" descr="C:\Users\Hoiem\Documents\Classes\Spring11 - Computer Vision\figs\color spaces\neighborhood6_lab_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289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4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5" name="TextBox 8"/>
          <p:cNvSpPr txBox="1">
            <a:spLocks noChangeArrowheads="1"/>
          </p:cNvSpPr>
          <p:nvPr/>
        </p:nvSpPr>
        <p:spPr bwMode="auto">
          <a:xfrm>
            <a:off x="7907338" y="2057400"/>
            <a:ext cx="79375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L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(a=0,b=0)</a:t>
            </a: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7948613" y="37338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a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(L=65,b=0)</a:t>
            </a:r>
          </a:p>
        </p:txBody>
      </p:sp>
      <p:sp>
        <p:nvSpPr>
          <p:cNvPr id="91147" name="TextBox 10"/>
          <p:cNvSpPr txBox="1">
            <a:spLocks noChangeArrowheads="1"/>
          </p:cNvSpPr>
          <p:nvPr/>
        </p:nvSpPr>
        <p:spPr bwMode="auto">
          <a:xfrm>
            <a:off x="7924800" y="55626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(L=65,a=0)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084622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Image Pyramids</a:t>
            </a:r>
          </a:p>
          <a:p>
            <a:r>
              <a:rPr lang="en-US" dirty="0"/>
              <a:t>Frequencies</a:t>
            </a:r>
          </a:p>
        </p:txBody>
      </p:sp>
    </p:spTree>
    <p:extLst>
      <p:ext uri="{BB962C8B-B14F-4D97-AF65-F5344CB8AC3E}">
        <p14:creationId xmlns:p14="http://schemas.microsoft.com/office/powerpoint/2010/main" val="322220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1600200"/>
            <a:ext cx="7943850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3962400"/>
            <a:ext cx="76771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027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 to grayscale intensity</a:t>
            </a:r>
          </a:p>
        </p:txBody>
      </p:sp>
      <p:pic>
        <p:nvPicPr>
          <p:cNvPr id="97283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64658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5" t="16000" r="37778" b="47556"/>
          <a:stretch>
            <a:fillRect/>
          </a:stretch>
        </p:blipFill>
        <p:spPr bwMode="auto">
          <a:xfrm>
            <a:off x="2743200" y="3276600"/>
            <a:ext cx="3124200" cy="3124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647700" y="4305300"/>
            <a:ext cx="36576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79638" y="2528888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438400" y="2514600"/>
            <a:ext cx="3429000" cy="762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05200" y="4038600"/>
            <a:ext cx="1524000" cy="1600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62400" y="9906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rot="5400000" flipH="1" flipV="1">
            <a:off x="2209800" y="2286000"/>
            <a:ext cx="3048000" cy="457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029200" y="3124200"/>
            <a:ext cx="3810000" cy="25146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4441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77724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/>
              <a:t>Proj</a:t>
            </a:r>
            <a:r>
              <a:rPr lang="en-US" sz="3600" dirty="0"/>
              <a:t> 1: Image Filtering and Hybrid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dirty="0"/>
              <a:t>Implement image filtering to separate high and low frequencies.</a:t>
            </a:r>
          </a:p>
          <a:p>
            <a:r>
              <a:rPr lang="en-US" sz="2400" dirty="0"/>
              <a:t>Combine high frequencies and low frequencies from different images to create a scale-dependent image.</a:t>
            </a:r>
          </a:p>
        </p:txBody>
      </p:sp>
      <p:sp>
        <p:nvSpPr>
          <p:cNvPr id="6" name="Rectangle 5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2882700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Digital camera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810000"/>
            <a:ext cx="8001000" cy="1905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A digital camera replaces film with a sensor array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Each cell in the array is light-sensitive diode that converts photons to electrons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Two common types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Charge Coupled Device (CCD)</a:t>
            </a:r>
            <a:r>
              <a:rPr lang="en-US" altLang="en-US"/>
              <a:t> </a:t>
            </a:r>
          </a:p>
          <a:p>
            <a:pPr lvl="2">
              <a:lnSpc>
                <a:spcPct val="90000"/>
              </a:lnSpc>
            </a:pPr>
            <a:r>
              <a:rPr lang="en-US" altLang="en-US" sz="1600"/>
              <a:t>CMOS</a:t>
            </a:r>
          </a:p>
          <a:p>
            <a:pPr lvl="1">
              <a:lnSpc>
                <a:spcPct val="90000"/>
              </a:lnSpc>
            </a:pPr>
            <a:r>
              <a:rPr lang="en-US" altLang="en-US" sz="1600">
                <a:hlinkClick r:id="rId2"/>
              </a:rPr>
              <a:t>http://electronics.howstuffworks.com/digital-camera.htm</a:t>
            </a:r>
            <a:r>
              <a:rPr lang="en-US" altLang="en-US" sz="1600"/>
              <a:t> </a:t>
            </a:r>
          </a:p>
          <a:p>
            <a:pPr lvl="2">
              <a:lnSpc>
                <a:spcPct val="90000"/>
              </a:lnSpc>
            </a:pPr>
            <a:endParaRPr lang="en-US" altLang="en-US" sz="1600"/>
          </a:p>
        </p:txBody>
      </p:sp>
      <p:pic>
        <p:nvPicPr>
          <p:cNvPr id="47108" name="Picture 4" descr="PowerShot SD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33450"/>
            <a:ext cx="6697663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3916310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/>
              <a:t>Interreflection</a:t>
            </a: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grpSp>
        <p:nvGrpSpPr>
          <p:cNvPr id="35844" name="Group 37"/>
          <p:cNvGrpSpPr>
            <a:grpSpLocks noChangeAspect="1"/>
          </p:cNvGrpSpPr>
          <p:nvPr/>
        </p:nvGrpSpPr>
        <p:grpSpPr bwMode="auto">
          <a:xfrm>
            <a:off x="5029200" y="1828800"/>
            <a:ext cx="3810000" cy="3429000"/>
            <a:chOff x="6629400" y="2882264"/>
            <a:chExt cx="2438400" cy="21945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629400" y="4619624"/>
              <a:ext cx="1600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8458200" y="3124072"/>
              <a:ext cx="304800" cy="3048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rot="5400000">
              <a:off x="7429500" y="3498468"/>
              <a:ext cx="1187704" cy="9591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48" name="TextBox 17"/>
            <p:cNvSpPr txBox="1">
              <a:spLocks noChangeArrowheads="1"/>
            </p:cNvSpPr>
            <p:nvPr/>
          </p:nvSpPr>
          <p:spPr bwMode="auto">
            <a:xfrm>
              <a:off x="8006080" y="3352672"/>
              <a:ext cx="299720" cy="369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λ</a:t>
              </a: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849" name="TextBox 18"/>
            <p:cNvSpPr txBox="1">
              <a:spLocks noChangeArrowheads="1"/>
            </p:cNvSpPr>
            <p:nvPr/>
          </p:nvSpPr>
          <p:spPr bwMode="auto">
            <a:xfrm>
              <a:off x="8190992" y="2882264"/>
              <a:ext cx="876808" cy="243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light source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16200000" flipV="1">
              <a:off x="7124700" y="4152773"/>
              <a:ext cx="457200" cy="3810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51" name="TextBox 24"/>
            <p:cNvSpPr txBox="1">
              <a:spLocks noChangeArrowheads="1"/>
            </p:cNvSpPr>
            <p:nvPr/>
          </p:nvSpPr>
          <p:spPr bwMode="auto">
            <a:xfrm>
              <a:off x="7458456" y="4254880"/>
              <a:ext cx="213360" cy="236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?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10800000">
              <a:off x="6934200" y="4343272"/>
              <a:ext cx="60960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7620000" y="4343272"/>
              <a:ext cx="60960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7124700" y="4733924"/>
              <a:ext cx="381000" cy="3048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5400000">
              <a:off x="6972300" y="4733924"/>
              <a:ext cx="381000" cy="3048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6781800" y="4419472"/>
              <a:ext cx="609600" cy="22860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804857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b="1" dirty="0"/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1" name="TextBox 17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72" name="TextBox 18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sp>
        <p:nvSpPr>
          <p:cNvPr id="9" name="Rectangle 8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473169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Diffuse 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95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7896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803106" y="3813970"/>
            <a:ext cx="714375" cy="595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5505450" y="4111625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477000" y="411480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365327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 err="1"/>
              <a:t>Specular</a:t>
            </a:r>
            <a:r>
              <a:rPr lang="en-US" b="1" dirty="0"/>
              <a:t> 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8920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10800000">
            <a:off x="5715000" y="3886200"/>
            <a:ext cx="742950" cy="58261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7735899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3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9944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5803107" y="4722019"/>
            <a:ext cx="595312" cy="4762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9579884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7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0968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5660231" y="4653757"/>
            <a:ext cx="595313" cy="4762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0800000" flipV="1">
            <a:off x="6207125" y="4503738"/>
            <a:ext cx="228600" cy="76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142310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91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384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992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803106" y="3813970"/>
            <a:ext cx="714375" cy="59531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5505450" y="4111625"/>
            <a:ext cx="952500" cy="3571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577013" y="4111625"/>
            <a:ext cx="952500" cy="35718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96" name="TextBox 38"/>
          <p:cNvSpPr txBox="1">
            <a:spLocks noChangeArrowheads="1"/>
          </p:cNvSpPr>
          <p:nvPr/>
        </p:nvSpPr>
        <p:spPr bwMode="auto">
          <a:xfrm>
            <a:off x="5638800" y="3352800"/>
            <a:ext cx="385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r>
              <a:rPr lang="en-US" altLang="en-US" sz="1800" baseline="-2500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880542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visual computing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Linear algebra</a:t>
            </a:r>
          </a:p>
          <a:p>
            <a:pPr fontAlgn="ctr"/>
            <a:r>
              <a:rPr lang="en-US" dirty="0"/>
              <a:t>Probability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Graphics course?</a:t>
            </a:r>
          </a:p>
          <a:p>
            <a:pPr fontAlgn="ctr"/>
            <a:r>
              <a:rPr lang="en-US" dirty="0"/>
              <a:t>Vision/image processing course before?</a:t>
            </a:r>
          </a:p>
          <a:p>
            <a:pPr fontAlgn="ctr"/>
            <a:r>
              <a:rPr lang="en-US" dirty="0"/>
              <a:t>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6598350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5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6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717381" y="3909220"/>
            <a:ext cx="714375" cy="595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4953000" y="419100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629400" y="419100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10383098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Interreflection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9" name="TextBox 23"/>
          <p:cNvSpPr txBox="1">
            <a:spLocks noChangeArrowheads="1"/>
          </p:cNvSpPr>
          <p:nvPr/>
        </p:nvSpPr>
        <p:spPr bwMode="auto">
          <a:xfrm>
            <a:off x="7261225" y="2563813"/>
            <a:ext cx="511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t=1</a:t>
            </a:r>
          </a:p>
        </p:txBody>
      </p:sp>
      <p:sp>
        <p:nvSpPr>
          <p:cNvPr id="44040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760244" y="3848894"/>
            <a:ext cx="714375" cy="59531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>
            <a:off x="5462588" y="414655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408738" y="414655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44" name="TextBox 38"/>
          <p:cNvSpPr txBox="1">
            <a:spLocks noChangeArrowheads="1"/>
          </p:cNvSpPr>
          <p:nvPr/>
        </p:nvSpPr>
        <p:spPr bwMode="auto">
          <a:xfrm>
            <a:off x="5867400" y="3429000"/>
            <a:ext cx="511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t=n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4045791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photon’s life choices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Absorption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Diffusion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Transparency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Refraction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Fluorescence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Subsurface scattering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Phosphorescence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 err="1"/>
              <a:t>Interreflection</a:t>
            </a:r>
            <a:endParaRPr lang="en-US" b="1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29200" y="45434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86700" y="220662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rot="5400000">
            <a:off x="6279356" y="2791619"/>
            <a:ext cx="1855788" cy="149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3" name="TextBox 23"/>
          <p:cNvSpPr txBox="1">
            <a:spLocks noChangeArrowheads="1"/>
          </p:cNvSpPr>
          <p:nvPr/>
        </p:nvSpPr>
        <p:spPr bwMode="auto">
          <a:xfrm>
            <a:off x="7180263" y="2563813"/>
            <a:ext cx="46831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0000"/>
                </a:solidFill>
                <a:latin typeface="Arial" panose="020B0604020202020204" pitchFamily="34" charset="0"/>
              </a:rPr>
              <a:t>λ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5064" name="TextBox 25"/>
          <p:cNvSpPr txBox="1">
            <a:spLocks noChangeArrowheads="1"/>
          </p:cNvSpPr>
          <p:nvPr/>
        </p:nvSpPr>
        <p:spPr bwMode="auto">
          <a:xfrm>
            <a:off x="7469188" y="1828800"/>
            <a:ext cx="13700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light source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5750719" y="3831431"/>
            <a:ext cx="714375" cy="59531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53000" y="3733800"/>
            <a:ext cx="16002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5203031" y="3899694"/>
            <a:ext cx="727075" cy="46513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 flipV="1">
            <a:off x="4923631" y="4067969"/>
            <a:ext cx="439738" cy="381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9" name="TextBox 47"/>
          <p:cNvSpPr txBox="1">
            <a:spLocks noChangeArrowheads="1"/>
          </p:cNvSpPr>
          <p:nvPr/>
        </p:nvSpPr>
        <p:spPr bwMode="auto">
          <a:xfrm>
            <a:off x="4953000" y="5029200"/>
            <a:ext cx="2787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(Specular Interreflection)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020349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Lambertian Reflectance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computer vision, surfaces are often assumed to be ideal diffuse reflectors with no dependence on viewing direction.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282323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Interlace vs. progressive scan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353284" name="Picture 4" descr="dvd-benchmark-part-5-tomato-feather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048000"/>
            <a:ext cx="24384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 descr="interlac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1371600"/>
            <a:ext cx="58070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3286" name="Picture 6" descr="progress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873625"/>
            <a:ext cx="142875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81200" y="6583363"/>
            <a:ext cx="46894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  <a:hlinkClick r:id="rId5"/>
              </a:rPr>
              <a:t>http://www.axis.com/products/video/camera/progressive_scan.htm</a:t>
            </a:r>
            <a:r>
              <a:rPr lang="en-US" altLang="en-US" sz="12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56966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Progressive scan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51204" name="Picture 4" descr="prog-sc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1068388"/>
            <a:ext cx="7313612" cy="548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1981200" y="6583363"/>
            <a:ext cx="46894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  <a:hlinkClick r:id="rId3"/>
              </a:rPr>
              <a:t>http://www.axis.com/products/video/camera/progressive_scan.htm</a:t>
            </a:r>
            <a:r>
              <a:rPr lang="en-US" altLang="en-US" sz="12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37868257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Interlace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52228" name="Picture 4" descr="interlac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1008063"/>
            <a:ext cx="7085012" cy="579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981200" y="6583363"/>
            <a:ext cx="46894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  <a:hlinkClick r:id="rId3"/>
              </a:rPr>
              <a:t>http://www.axis.com/products/video/camera/progressive_scan.htm</a:t>
            </a:r>
            <a:r>
              <a:rPr lang="en-US" altLang="en-US" sz="120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375368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Rolling Shutter</a:t>
            </a:r>
          </a:p>
        </p:txBody>
      </p:sp>
      <p:pic>
        <p:nvPicPr>
          <p:cNvPr id="53251" name="Picture 2" descr="C:\Documents and Settings\James\Desktop\cs 129 comp_photo\hays_slides_2012\3\Turboprop_Rolling_Shut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19200"/>
            <a:ext cx="3533775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3" descr="C:\Documents and Settings\James\Desktop\cs 129 comp_photo\hays_slides_2012\3\CMOS_rolling_shutter_distor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5488"/>
            <a:ext cx="42116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36741" y="6629400"/>
            <a:ext cx="9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9805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22741</TotalTime>
  <Words>3040</Words>
  <Application>Microsoft Office PowerPoint</Application>
  <PresentationFormat>On-screen Show (4:3)</PresentationFormat>
  <Paragraphs>1112</Paragraphs>
  <Slides>97</Slides>
  <Notes>33</Notes>
  <HiddenSlides>31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Calibri</vt:lpstr>
      <vt:lpstr>EngraversGothic BT Regular</vt:lpstr>
      <vt:lpstr>Helvetica</vt:lpstr>
      <vt:lpstr>Symbol</vt:lpstr>
      <vt:lpstr>Times</vt:lpstr>
      <vt:lpstr>Office Theme</vt:lpstr>
      <vt:lpstr>PowerPoint Presentation</vt:lpstr>
      <vt:lpstr>PowerPoint Presentation</vt:lpstr>
      <vt:lpstr>PowerPoint Presentation</vt:lpstr>
      <vt:lpstr>Oversubscription</vt:lpstr>
      <vt:lpstr>PowerPoint Presentation</vt:lpstr>
      <vt:lpstr>Reminder: the books</vt:lpstr>
      <vt:lpstr>Textbook</vt:lpstr>
      <vt:lpstr>Textbook</vt:lpstr>
      <vt:lpstr>Class visual computing experience</vt:lpstr>
      <vt:lpstr>What Is an Image?</vt:lpstr>
      <vt:lpstr>First MATLAB</vt:lpstr>
      <vt:lpstr>First MATLAB: What is this?</vt:lpstr>
      <vt:lpstr>Dimensionality of an Image</vt:lpstr>
      <vt:lpstr>Dimensionality of an Image</vt:lpstr>
      <vt:lpstr>What is each part of an image?</vt:lpstr>
      <vt:lpstr>What is each part of an image?</vt:lpstr>
      <vt:lpstr>Perhaps a pixel is not a little square?</vt:lpstr>
      <vt:lpstr>Image as a 2D sampling of signal</vt:lpstr>
      <vt:lpstr>Example 2D Images</vt:lpstr>
      <vt:lpstr>Sampling in 1D</vt:lpstr>
      <vt:lpstr>Sampling in 2D</vt:lpstr>
      <vt:lpstr>Grayscale Digital Image</vt:lpstr>
      <vt:lpstr>What is each part of an image?</vt:lpstr>
      <vt:lpstr>Image Formation</vt:lpstr>
      <vt:lpstr>Resolution – geometric vs. spatial resolution</vt:lpstr>
      <vt:lpstr>Sensor Array</vt:lpstr>
      <vt:lpstr>Quantization</vt:lpstr>
      <vt:lpstr>Quantization Effects – Radiometric Resolution</vt:lpstr>
      <vt:lpstr>Anatomy</vt:lpstr>
      <vt:lpstr>The Eye</vt:lpstr>
      <vt:lpstr>The Retina</vt:lpstr>
      <vt:lpstr>Retina up-close</vt:lpstr>
      <vt:lpstr>What humans don’t have: tapetum lucidum </vt:lpstr>
      <vt:lpstr>PowerPoint Presentation</vt:lpstr>
      <vt:lpstr>Rod / Cone sensitivity</vt:lpstr>
      <vt:lpstr>PowerPoint Presentation</vt:lpstr>
      <vt:lpstr>Wait, the blood vessels are in front of the photoreceptors??</vt:lpstr>
      <vt:lpstr>Eye Movements</vt:lpstr>
      <vt:lpstr>Electromagnetic Spectrum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Impossible Colors</vt:lpstr>
      <vt:lpstr>Tetrachromatism</vt:lpstr>
      <vt:lpstr>Bee vision</vt:lpstr>
      <vt:lpstr>PowerPoint Presentation</vt:lpstr>
      <vt:lpstr>More Spectra</vt:lpstr>
      <vt:lpstr>Does color exist?  Do we care about human vision  in this class?</vt:lpstr>
      <vt:lpstr>Ornithopters</vt:lpstr>
      <vt:lpstr>Why do we care about human vision?</vt:lpstr>
      <vt:lpstr>Does computer vision “understand” images?</vt:lpstr>
      <vt:lpstr>Color Sensing in Camera (RGB)</vt:lpstr>
      <vt:lpstr>Practical Color Sensing: Bayer Grid</vt:lpstr>
      <vt:lpstr>Camera Color Response</vt:lpstr>
      <vt:lpstr>Color spaces</vt:lpstr>
      <vt:lpstr>Color spaces: RGB</vt:lpstr>
      <vt:lpstr>Is color a vector space?</vt:lpstr>
      <vt:lpstr>Color Image</vt:lpstr>
      <vt:lpstr>Images in Matlab</vt:lpstr>
      <vt:lpstr>Color spaces: HSV</vt:lpstr>
      <vt:lpstr> If you had to choose, would you rather go without: - intensity (‘value’), or - hue + saturation (‘chroma’)?  Think-Pair-Share</vt:lpstr>
      <vt:lpstr>If you had to choose, would you rather go without luminance or chrominance?</vt:lpstr>
      <vt:lpstr>Most information in intensity</vt:lpstr>
      <vt:lpstr>Most information in intensity</vt:lpstr>
      <vt:lpstr>Most information in intensity</vt:lpstr>
      <vt:lpstr>Color spaces: HSV</vt:lpstr>
      <vt:lpstr>Color spaces: YCbCr</vt:lpstr>
      <vt:lpstr>Most JPEG images &amp; videos  subsample chroma</vt:lpstr>
      <vt:lpstr>PowerPoint Presentation</vt:lpstr>
      <vt:lpstr>PowerPoint Presentation</vt:lpstr>
      <vt:lpstr>Is color perception  a vector space?</vt:lpstr>
      <vt:lpstr>Color spaces: L*a*b*</vt:lpstr>
      <vt:lpstr>Next week</vt:lpstr>
      <vt:lpstr>Back to grayscale intensity</vt:lpstr>
      <vt:lpstr>Proj 1: Image Filtering and Hybrid Images</vt:lpstr>
      <vt:lpstr>Digital camera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A photon’s life choices</vt:lpstr>
      <vt:lpstr>Lambertian Reflectance</vt:lpstr>
      <vt:lpstr>Interlace vs. progressive scan</vt:lpstr>
      <vt:lpstr>Progressive scan</vt:lpstr>
      <vt:lpstr>Interlace</vt:lpstr>
      <vt:lpstr>Rolling Shutter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Hoiem; James Hays</dc:creator>
  <cp:lastModifiedBy>James Tompkin</cp:lastModifiedBy>
  <cp:revision>152</cp:revision>
  <dcterms:created xsi:type="dcterms:W3CDTF">2009-12-16T02:55:56Z</dcterms:created>
  <dcterms:modified xsi:type="dcterms:W3CDTF">2017-01-29T22:43:01Z</dcterms:modified>
</cp:coreProperties>
</file>